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1487" r:id="rId4"/>
    <p:sldId id="306" r:id="rId5"/>
    <p:sldId id="1456" r:id="rId6"/>
    <p:sldId id="317" r:id="rId7"/>
    <p:sldId id="1477" r:id="rId8"/>
    <p:sldId id="1424" r:id="rId9"/>
    <p:sldId id="1462" r:id="rId10"/>
    <p:sldId id="1497" r:id="rId11"/>
    <p:sldId id="1474" r:id="rId12"/>
    <p:sldId id="325" r:id="rId13"/>
    <p:sldId id="1475" r:id="rId14"/>
    <p:sldId id="1468" r:id="rId15"/>
    <p:sldId id="1437" r:id="rId16"/>
    <p:sldId id="263" r:id="rId17"/>
    <p:sldId id="1480" r:id="rId18"/>
    <p:sldId id="1428" r:id="rId19"/>
    <p:sldId id="1425" r:id="rId20"/>
    <p:sldId id="1439" r:id="rId21"/>
    <p:sldId id="1466" r:id="rId22"/>
    <p:sldId id="1457" r:id="rId23"/>
    <p:sldId id="1458" r:id="rId24"/>
    <p:sldId id="1484" r:id="rId25"/>
    <p:sldId id="1485" r:id="rId26"/>
    <p:sldId id="265" r:id="rId27"/>
    <p:sldId id="1490" r:id="rId28"/>
    <p:sldId id="1489" r:id="rId29"/>
    <p:sldId id="259" r:id="rId30"/>
    <p:sldId id="1492" r:id="rId31"/>
    <p:sldId id="1494" r:id="rId32"/>
    <p:sldId id="1501" r:id="rId33"/>
    <p:sldId id="1503" r:id="rId34"/>
    <p:sldId id="1495" r:id="rId35"/>
    <p:sldId id="1504" r:id="rId36"/>
    <p:sldId id="1505" r:id="rId37"/>
    <p:sldId id="1499" r:id="rId38"/>
    <p:sldId id="1460" r:id="rId39"/>
    <p:sldId id="1500" r:id="rId40"/>
    <p:sldId id="1506" r:id="rId41"/>
    <p:sldId id="1493" r:id="rId42"/>
    <p:sldId id="1459" r:id="rId43"/>
    <p:sldId id="1416" r:id="rId44"/>
    <p:sldId id="337" r:id="rId45"/>
    <p:sldId id="1496" r:id="rId46"/>
    <p:sldId id="1486" r:id="rId47"/>
    <p:sldId id="1498" r:id="rId4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0B9FAE-BED9-490D-83F2-0FB839ADA51B}">
          <p14:sldIdLst>
            <p14:sldId id="256"/>
            <p14:sldId id="257"/>
            <p14:sldId id="1487"/>
            <p14:sldId id="306"/>
            <p14:sldId id="1456"/>
            <p14:sldId id="317"/>
            <p14:sldId id="1477"/>
            <p14:sldId id="1424"/>
            <p14:sldId id="1462"/>
            <p14:sldId id="1497"/>
            <p14:sldId id="1474"/>
            <p14:sldId id="325"/>
            <p14:sldId id="1475"/>
            <p14:sldId id="1468"/>
            <p14:sldId id="1437"/>
            <p14:sldId id="263"/>
            <p14:sldId id="1480"/>
            <p14:sldId id="1428"/>
            <p14:sldId id="1425"/>
            <p14:sldId id="1439"/>
            <p14:sldId id="1466"/>
            <p14:sldId id="1457"/>
            <p14:sldId id="1458"/>
            <p14:sldId id="1484"/>
            <p14:sldId id="1485"/>
            <p14:sldId id="265"/>
            <p14:sldId id="1490"/>
            <p14:sldId id="1489"/>
            <p14:sldId id="259"/>
            <p14:sldId id="1492"/>
            <p14:sldId id="1494"/>
            <p14:sldId id="1501"/>
            <p14:sldId id="1503"/>
            <p14:sldId id="1495"/>
            <p14:sldId id="1504"/>
            <p14:sldId id="1505"/>
            <p14:sldId id="1499"/>
            <p14:sldId id="1460"/>
            <p14:sldId id="1500"/>
            <p14:sldId id="1506"/>
            <p14:sldId id="1493"/>
            <p14:sldId id="1459"/>
            <p14:sldId id="1416"/>
            <p14:sldId id="337"/>
            <p14:sldId id="1496"/>
            <p14:sldId id="1486"/>
            <p14:sldId id="14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609"/>
    <a:srgbClr val="CFD7E3"/>
    <a:srgbClr val="1BA1E2"/>
    <a:srgbClr val="D90073"/>
    <a:srgbClr val="F6BE78"/>
    <a:srgbClr val="F0EA8F"/>
    <a:srgbClr val="689D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6" autoAdjust="0"/>
    <p:restoredTop sz="85017" autoAdjust="0"/>
  </p:normalViewPr>
  <p:slideViewPr>
    <p:cSldViewPr snapToGrid="0">
      <p:cViewPr varScale="1">
        <p:scale>
          <a:sx n="170" d="100"/>
          <a:sy n="170" d="100"/>
        </p:scale>
        <p:origin x="2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C15CF-C433-4590-A6ED-480FC645F736}" type="datetimeFigureOut">
              <a:rPr lang="en-US" smtClean="0"/>
              <a:t>12/4/22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2B619-52E6-452E-ACBE-4717D20396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49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B619-52E6-452E-ACBE-4717D20396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6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B619-52E6-452E-ACBE-4717D20396D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13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2B30D-906A-4A7F-BF18-2038BB0DE808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2941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B619-52E6-452E-ACBE-4717D20396D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9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d99a10e4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d99a10e4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Florian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3128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B619-52E6-452E-ACBE-4717D20396D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59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B619-52E6-452E-ACBE-4717D20396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00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8B7F6C-8273-47D8-AB5D-165C87B7CFD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781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d8b16dcd35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6" name="Google Shape;626;gd8b16dcd35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employment accessibility measures are derived from data from the Longitudinal Employer-Household Dynamics (LEHD) files, produced by the U.S. Census Bureau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08491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55d3065064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55d3065064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be implemented in browser and in app. Here an example of browser consent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99851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55bf1e3dee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55bf1e3dee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058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GPS is asked first, 41% if it is asked last 26%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B2B30D-906A-4A7F-BF18-2038BB0DE808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1158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B619-52E6-452E-ACBE-4717D20396D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96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32B619-52E6-452E-ACBE-4717D20396D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10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7798F-7E84-47F0-92FC-FD4236383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91270-2301-4BB3-9AD0-E43F7DCDB0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F70B2-0C7F-42C7-8781-060350FF2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8A12-1F44-46B9-A5AE-D1B20310F98B}" type="datetime1">
              <a:rPr lang="en-US" smtClean="0"/>
              <a:t>12/4/22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23448-D6BF-47A8-89EE-AEFF231CC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55E60-FE1D-44D9-B0FE-3FAEC2290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621A-1640-46F8-B5A8-8D2FE84E85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41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2A646-9E73-4507-B35B-D69F2D821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877D14-881B-4E22-B874-01E30CA52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956B8-01D8-4C73-B4F3-F69BB49EF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65D8-6247-4CF7-B983-C21EA41E6B10}" type="datetime1">
              <a:rPr lang="en-US" smtClean="0"/>
              <a:t>12/4/22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1F7E0-394A-4D84-A3F0-C5609E3A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9C143-07B0-4AF7-8023-7E298968C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621A-1640-46F8-B5A8-8D2FE84E85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70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140EB7-E450-45D7-AF9B-5AE3365A02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5529CB-7B50-4C83-A833-F3A5D2E2A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88177-7BEE-4A87-B635-37A32FEF8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5591-9801-4EF6-816E-E862F05E6F80}" type="datetime1">
              <a:rPr lang="en-US" smtClean="0"/>
              <a:t>12/4/22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CC1441-BA0F-4E0A-BE35-7A3A1DEFE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E3F7-2179-4997-A481-6CDF9B8D1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621A-1640-46F8-B5A8-8D2FE84E85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40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‹nr.›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6517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E471C-3CB5-4446-991D-48C6F2F31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C9424-01A4-4470-BF2A-A70E659B1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3CF7B-E1BF-4891-AB55-85DEE8EB5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86260-9D0B-4B62-8613-5B66ED1872E8}" type="datetime1">
              <a:rPr lang="en-US" smtClean="0"/>
              <a:t>12/4/22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9A836-D3AF-4B27-9CB0-17B8CC214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52241-BFB3-41E1-9FC5-5E53167F1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621A-1640-46F8-B5A8-8D2FE84E85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76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7102-E210-4A97-A3F1-00286D57F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1D66F-1CC9-4CB7-85C4-F0BAF3F0D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FAF87-C814-45E2-B494-DA8CB7A69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947CC-91B5-4920-9804-2DD45A493CA9}" type="datetime1">
              <a:rPr lang="en-US" smtClean="0"/>
              <a:t>12/4/22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3BF14-B31A-43E7-ACAF-A3711B6B3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FC64B-ED6B-4528-A456-01641B2D2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621A-1640-46F8-B5A8-8D2FE84E85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00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0A7B7-4B5B-42C8-B1C9-F87D7AC8D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18A42-0F3F-4B8A-AE01-27DBE3E70A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E399C-7975-4D46-B96A-C7BDC78C2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C48C5-E72E-48B7-8F13-4B58C9F7E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CA84-58A2-4340-B449-3A0487FBA4A6}" type="datetime1">
              <a:rPr lang="en-US" smtClean="0"/>
              <a:t>12/4/22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A7619-C676-4F1F-B451-36F8347F3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EAB81F-1A1C-4819-9BD4-A8BE98EB6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621A-1640-46F8-B5A8-8D2FE84E85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61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8A36B-91A8-478E-B157-5885AFA41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FF995-1165-4424-B520-4F63FB003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1F566-A13A-404F-9438-FF496011D2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05D672-D21E-45C0-B2F3-14B9BAF21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290DBE-799B-49AF-92FA-5B5D5CE5FA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37E20C-4AC4-45CF-A24A-407D1A1BD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85EDF-D6A9-4070-B40B-2EB228F28E2B}" type="datetime1">
              <a:rPr lang="en-US" smtClean="0"/>
              <a:t>12/4/22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148E5C-6D29-4E0D-9059-F875F2CE3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C95118-1B05-4AEF-9959-A5371FE27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621A-1640-46F8-B5A8-8D2FE84E85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942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7460F-3B50-47A1-9F28-30AC2C488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25A062-BB66-4C73-B421-8D96F6740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E859D-AE1B-4CA0-92F1-1F28DA4478F4}" type="datetime1">
              <a:rPr lang="en-US" smtClean="0"/>
              <a:t>12/4/22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4C08A-C092-46A2-917F-5EB386B2A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15A9A7-BE5D-4EF6-B6E6-4E9F35F3F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621A-1640-46F8-B5A8-8D2FE84E85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55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D1BBE-91DA-495C-881C-B12E870BD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B8FD0-5DC2-4B88-B7B1-E38B4FE0B806}" type="datetime1">
              <a:rPr lang="en-US" smtClean="0"/>
              <a:t>12/4/22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1AD853-84A7-4439-A4AF-63CC010AB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320B1-663C-4D96-9664-BABA6635E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621A-1640-46F8-B5A8-8D2FE84E85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49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E2121-5379-4EA9-A58E-D031CC8B7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6199C-7D07-48F0-B925-A8752E409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5024AD-4571-4495-93F2-33B96423C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EF0F41-4FCF-4E5C-8B16-1207C0CED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3D392-ED91-4D12-B101-7FA6E85201AF}" type="datetime1">
              <a:rPr lang="en-US" smtClean="0"/>
              <a:t>12/4/22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373AE-0754-4477-ACCF-86AC84216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2D0C8-CF8F-4557-A883-A563F9626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621A-1640-46F8-B5A8-8D2FE84E85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77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6CB8-6AC7-4B27-B759-7BB6005AC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097CE8-73F1-4249-93B5-BB869A5D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CA2C4-EA9C-46F3-A142-9EC8CC2C9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F4EE1-3AFD-42DD-A031-80670021C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B97C2-09A2-4408-9337-7B690265D808}" type="datetime1">
              <a:rPr lang="en-US" smtClean="0"/>
              <a:t>12/4/22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5CDBA-D8C1-47A1-8328-836C415B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0B05C-BB86-4B84-85AE-BD4DC1272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621A-1640-46F8-B5A8-8D2FE84E85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87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D5CD35-CC55-4D5C-8FC5-9EE9D46F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47755-43A2-4722-971B-7A1282C98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B723B-384C-4BDD-8BB4-BBB593F776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D2B58-A428-48AF-A93F-91BF61FDC6A4}" type="datetime1">
              <a:rPr lang="en-US" smtClean="0"/>
              <a:t>12/4/22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D1DF5-9E5B-4B71-956E-708151EC2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CC1DE-696D-44D3-B9EC-BD58096B74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A621A-1640-46F8-B5A8-8D2FE84E853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4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project-awesome.n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11.09851.pdf" TargetMode="External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1.tiff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tiff"/><Relationship Id="rId11" Type="http://schemas.openxmlformats.org/officeDocument/2006/relationships/image" Target="../media/image15.jpeg"/><Relationship Id="rId5" Type="http://schemas.openxmlformats.org/officeDocument/2006/relationships/image" Target="../media/image9.tiff"/><Relationship Id="rId15" Type="http://schemas.openxmlformats.org/officeDocument/2006/relationships/image" Target="../media/image19.jpeg"/><Relationship Id="rId10" Type="http://schemas.openxmlformats.org/officeDocument/2006/relationships/image" Target="../media/image14.tiff"/><Relationship Id="rId4" Type="http://schemas.openxmlformats.org/officeDocument/2006/relationships/hyperlink" Target="https://www.pewresearch.org/fact-tank/2019/02/27/response-rates-in-telephone-surveys-have-resumed-their-decline/" TargetMode="External"/><Relationship Id="rId9" Type="http://schemas.openxmlformats.org/officeDocument/2006/relationships/image" Target="../media/image13.tiff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48550/arXiv.2110.05154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u/0/search?q=type:video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21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13" Type="http://schemas.openxmlformats.org/officeDocument/2006/relationships/image" Target="../media/image73.jpeg"/><Relationship Id="rId3" Type="http://schemas.openxmlformats.org/officeDocument/2006/relationships/image" Target="../media/image63.png"/><Relationship Id="rId7" Type="http://schemas.openxmlformats.org/officeDocument/2006/relationships/image" Target="../media/image67.jpeg"/><Relationship Id="rId12" Type="http://schemas.openxmlformats.org/officeDocument/2006/relationships/image" Target="../media/image72.jpeg"/><Relationship Id="rId17" Type="http://schemas.openxmlformats.org/officeDocument/2006/relationships/image" Target="../media/image77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11" Type="http://schemas.openxmlformats.org/officeDocument/2006/relationships/image" Target="../media/image71.jpeg"/><Relationship Id="rId5" Type="http://schemas.openxmlformats.org/officeDocument/2006/relationships/image" Target="../media/image65.jpeg"/><Relationship Id="rId15" Type="http://schemas.openxmlformats.org/officeDocument/2006/relationships/image" Target="../media/image75.png"/><Relationship Id="rId10" Type="http://schemas.openxmlformats.org/officeDocument/2006/relationships/image" Target="../media/image70.jpeg"/><Relationship Id="rId4" Type="http://schemas.openxmlformats.org/officeDocument/2006/relationships/image" Target="../media/image64.jpeg"/><Relationship Id="rId9" Type="http://schemas.openxmlformats.org/officeDocument/2006/relationships/image" Target="../media/image69.jpeg"/><Relationship Id="rId14" Type="http://schemas.openxmlformats.org/officeDocument/2006/relationships/image" Target="../media/image7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ellastrum.com/" TargetMode="External"/><Relationship Id="rId2" Type="http://schemas.openxmlformats.org/officeDocument/2006/relationships/hyperlink" Target="mailto:b.struminskaya@uu.n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bellastrum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78.jpeg"/><Relationship Id="rId7" Type="http://schemas.openxmlformats.org/officeDocument/2006/relationships/image" Target="../media/image8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tiff"/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21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A763D-B699-4856-A81D-56E95C7BB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22166"/>
            <a:ext cx="9144000" cy="2387600"/>
          </a:xfrm>
        </p:spPr>
        <p:txBody>
          <a:bodyPr>
            <a:noAutofit/>
          </a:bodyPr>
          <a:lstStyle/>
          <a:p>
            <a:pPr fontAlgn="base"/>
            <a:r>
              <a:rPr lang="en-US" sz="4400" dirty="0"/>
              <a:t>Designed Big Data: </a:t>
            </a:r>
            <a:br>
              <a:rPr lang="en-US" sz="4400" dirty="0"/>
            </a:br>
            <a:r>
              <a:rPr lang="en-US" sz="4400" dirty="0"/>
              <a:t>Blending Surveys and Digital Trace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80A777-8E47-4A9A-9886-70A95C886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Bella Struminskaya</a:t>
            </a:r>
          </a:p>
        </p:txBody>
      </p:sp>
      <p:pic>
        <p:nvPicPr>
          <p:cNvPr id="4" name="Google Shape;84;p17">
            <a:extLst>
              <a:ext uri="{FF2B5EF4-FFF2-40B4-BE49-F238E27FC236}">
                <a16:creationId xmlns:a16="http://schemas.microsoft.com/office/drawing/2014/main" id="{90BD1E59-2075-4C83-A83D-8060135C5A1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247" t="19536" r="17200" b="18715"/>
          <a:stretch/>
        </p:blipFill>
        <p:spPr>
          <a:xfrm>
            <a:off x="9017615" y="218803"/>
            <a:ext cx="2024251" cy="719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163C9816-7A06-4459-A913-B9F2379A9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721" y="194054"/>
            <a:ext cx="6381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2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B3CA8B-DFEE-4397-AA62-2051E5758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82" y="965199"/>
            <a:ext cx="2749518" cy="49276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A7B54D-E30E-49CB-92B2-C4EB4E4DA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143" y="965199"/>
            <a:ext cx="2760025" cy="492861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1CD3D2-7D44-4B7F-A25E-E50E5E57E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074" y="965199"/>
            <a:ext cx="2784093" cy="49276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92BDA-C2B4-4659-8162-015CCE77B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63A621A-1640-46F8-B5A8-8D2FE84E8537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6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2A79D-A0AF-4161-BE00-5176A8BE0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34894" y="665320"/>
            <a:ext cx="3799589" cy="8239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algn="ctr"/>
            <a:r>
              <a:rPr lang="en-US" dirty="0"/>
              <a:t>Keusch et al. 2019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51A034-E2D6-4124-B779-7C80D4400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4894" y="1489232"/>
            <a:ext cx="3799589" cy="51040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en-US" dirty="0"/>
              <a:t>Willingness to share (WTS)</a:t>
            </a:r>
          </a:p>
          <a:p>
            <a:r>
              <a:rPr lang="en-US" dirty="0" err="1"/>
              <a:t>Nonprob</a:t>
            </a:r>
            <a:r>
              <a:rPr lang="en-US" dirty="0"/>
              <a:t>. panel (DE)</a:t>
            </a:r>
            <a:br>
              <a:rPr lang="en-US" dirty="0"/>
            </a:br>
            <a:r>
              <a:rPr lang="en-US" dirty="0"/>
              <a:t>2 waves</a:t>
            </a:r>
          </a:p>
          <a:p>
            <a:r>
              <a:rPr lang="en-US" dirty="0">
                <a:solidFill>
                  <a:srgbClr val="00ABA9"/>
                </a:solidFill>
              </a:rPr>
              <a:t>Download tracking app</a:t>
            </a:r>
          </a:p>
          <a:p>
            <a:r>
              <a:rPr lang="en-US" dirty="0"/>
              <a:t>Vignettes w rand. assig.:</a:t>
            </a:r>
            <a:br>
              <a:rPr lang="en-US" dirty="0"/>
            </a:br>
            <a:r>
              <a:rPr lang="en-US" dirty="0"/>
              <a:t>Sponsor</a:t>
            </a:r>
            <a:br>
              <a:rPr lang="en-US" dirty="0"/>
            </a:br>
            <a:r>
              <a:rPr lang="en-US" dirty="0"/>
              <a:t>Autonomy over data collection</a:t>
            </a:r>
            <a:br>
              <a:rPr lang="en-US" dirty="0"/>
            </a:br>
            <a:r>
              <a:rPr lang="en-US" dirty="0"/>
              <a:t>Duration</a:t>
            </a:r>
            <a:br>
              <a:rPr lang="en-US" dirty="0"/>
            </a:br>
            <a:r>
              <a:rPr lang="en-US" dirty="0"/>
              <a:t>Topic</a:t>
            </a:r>
            <a:br>
              <a:rPr lang="en-US" dirty="0"/>
            </a:br>
            <a:r>
              <a:rPr lang="en-US" dirty="0"/>
              <a:t>Incentive</a:t>
            </a:r>
            <a:br>
              <a:rPr lang="en-US" dirty="0"/>
            </a:br>
            <a:r>
              <a:rPr lang="en-US" dirty="0"/>
              <a:t>Questions in-app</a:t>
            </a:r>
          </a:p>
          <a:p>
            <a:r>
              <a:rPr lang="en-US" dirty="0"/>
              <a:t>Randomized order of vignettes</a:t>
            </a:r>
          </a:p>
          <a:p>
            <a:r>
              <a:rPr lang="en-US" dirty="0"/>
              <a:t>Privacy concern, tech skills, prev. exp., survey exp.</a:t>
            </a:r>
          </a:p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B36E218-BAE2-4962-9BC6-A2B95703FC43}"/>
              </a:ext>
            </a:extLst>
          </p:cNvPr>
          <p:cNvSpPr txBox="1">
            <a:spLocks/>
          </p:cNvSpPr>
          <p:nvPr/>
        </p:nvSpPr>
        <p:spPr>
          <a:xfrm>
            <a:off x="4196205" y="665322"/>
            <a:ext cx="3799589" cy="823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Struminskaya et al. 2020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78FA56E-53DD-44A7-9DEB-78C31AABC43E}"/>
              </a:ext>
            </a:extLst>
          </p:cNvPr>
          <p:cNvSpPr txBox="1">
            <a:spLocks/>
          </p:cNvSpPr>
          <p:nvPr/>
        </p:nvSpPr>
        <p:spPr>
          <a:xfrm>
            <a:off x="4196205" y="1489232"/>
            <a:ext cx="3799589" cy="51040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Willingness to share (WTS)</a:t>
            </a:r>
          </a:p>
          <a:p>
            <a:r>
              <a:rPr lang="en-US" dirty="0"/>
              <a:t>Prob. LISS Panel (NL)</a:t>
            </a:r>
            <a:br>
              <a:rPr lang="en-US" dirty="0"/>
            </a:br>
            <a:r>
              <a:rPr lang="en-US" dirty="0"/>
              <a:t>2 waves, RR1 = 89%, 84%</a:t>
            </a:r>
          </a:p>
          <a:p>
            <a:r>
              <a:rPr lang="en-US" dirty="0">
                <a:solidFill>
                  <a:srgbClr val="00ABA9"/>
                </a:solidFill>
              </a:rPr>
              <a:t>Share GPS, photos, video</a:t>
            </a:r>
          </a:p>
          <a:p>
            <a:r>
              <a:rPr lang="en-US" dirty="0"/>
              <a:t>Vignettes w rand. assig.:</a:t>
            </a:r>
            <a:br>
              <a:rPr lang="en-US" dirty="0"/>
            </a:br>
            <a:r>
              <a:rPr lang="en-US" dirty="0"/>
              <a:t>Sponsor</a:t>
            </a:r>
            <a:br>
              <a:rPr lang="en-US" dirty="0"/>
            </a:br>
            <a:r>
              <a:rPr lang="en-US" dirty="0"/>
              <a:t>Autonomy over data collection</a:t>
            </a:r>
            <a:br>
              <a:rPr lang="en-US" dirty="0"/>
            </a:br>
            <a:r>
              <a:rPr lang="en-US" dirty="0"/>
              <a:t>Benefit framing</a:t>
            </a:r>
            <a:br>
              <a:rPr lang="en-US" dirty="0"/>
            </a:br>
            <a:r>
              <a:rPr lang="en-US" dirty="0"/>
              <a:t>Confidentiality assurance</a:t>
            </a:r>
          </a:p>
          <a:p>
            <a:r>
              <a:rPr lang="en-US" dirty="0"/>
              <a:t>Randomized order of tasks</a:t>
            </a:r>
          </a:p>
          <a:p>
            <a:r>
              <a:rPr lang="en-US" dirty="0"/>
              <a:t>Privacy concern, tech skills, prev. exp., survey exp.</a:t>
            </a:r>
            <a:br>
              <a:rPr lang="en-US" dirty="0"/>
            </a:br>
            <a:endParaRPr lang="en-US" dirty="0"/>
          </a:p>
          <a:p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C73CD6B-9B86-4263-BDD1-B667EDAF0E47}"/>
              </a:ext>
            </a:extLst>
          </p:cNvPr>
          <p:cNvSpPr txBox="1">
            <a:spLocks/>
          </p:cNvSpPr>
          <p:nvPr/>
        </p:nvSpPr>
        <p:spPr>
          <a:xfrm>
            <a:off x="288513" y="665320"/>
            <a:ext cx="3799589" cy="823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Struminskaya et al. 2021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6E1D78B-FB47-4A6B-832A-C2ED54C8DAC6}"/>
              </a:ext>
            </a:extLst>
          </p:cNvPr>
          <p:cNvSpPr txBox="1">
            <a:spLocks/>
          </p:cNvSpPr>
          <p:nvPr/>
        </p:nvSpPr>
        <p:spPr>
          <a:xfrm>
            <a:off x="288513" y="1489231"/>
            <a:ext cx="3799589" cy="51040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WTS &amp; actual sharing</a:t>
            </a:r>
          </a:p>
          <a:p>
            <a:r>
              <a:rPr lang="en-US" dirty="0"/>
              <a:t>Cross-section* (NL)</a:t>
            </a:r>
            <a:br>
              <a:rPr lang="en-US" dirty="0"/>
            </a:br>
            <a:r>
              <a:rPr lang="en-US" dirty="0"/>
              <a:t>COOP2=54%</a:t>
            </a:r>
          </a:p>
          <a:p>
            <a:r>
              <a:rPr lang="en-US" dirty="0">
                <a:solidFill>
                  <a:srgbClr val="00ABA9"/>
                </a:solidFill>
              </a:rPr>
              <a:t>GPS, photos, video; no app</a:t>
            </a:r>
          </a:p>
          <a:p>
            <a:r>
              <a:rPr lang="en-US" dirty="0"/>
              <a:t>Requests with rand. assig.:</a:t>
            </a:r>
            <a:br>
              <a:rPr lang="en-US" dirty="0"/>
            </a:br>
            <a:r>
              <a:rPr lang="en-US" dirty="0"/>
              <a:t>Autonomy over data collection</a:t>
            </a:r>
            <a:br>
              <a:rPr lang="en-US" dirty="0"/>
            </a:br>
            <a:r>
              <a:rPr lang="en-US" dirty="0"/>
              <a:t>Benefit framing</a:t>
            </a:r>
            <a:br>
              <a:rPr lang="en-US" dirty="0"/>
            </a:br>
            <a:r>
              <a:rPr lang="en-US" dirty="0"/>
              <a:t>Confidentiality assurance</a:t>
            </a:r>
          </a:p>
          <a:p>
            <a:r>
              <a:rPr lang="en-US" dirty="0"/>
              <a:t>Fixed order of measurements</a:t>
            </a:r>
          </a:p>
          <a:p>
            <a:r>
              <a:rPr lang="en-US" dirty="0"/>
              <a:t>Privacy concern, tech skills, prev. exp., survey exp.</a:t>
            </a:r>
            <a:br>
              <a:rPr lang="en-US" dirty="0"/>
            </a:b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16CA4E-AECE-4CF1-9E82-0184A257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EC294-8F72-4196-B88D-02A6C0F534D3}" type="slidenum">
              <a:rPr lang="en-US" smtClean="0"/>
              <a:t>11</a:t>
            </a:fld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FBC31D2-3724-914B-AE57-732980CEDFBB}"/>
              </a:ext>
            </a:extLst>
          </p:cNvPr>
          <p:cNvSpPr txBox="1">
            <a:spLocks/>
          </p:cNvSpPr>
          <p:nvPr/>
        </p:nvSpPr>
        <p:spPr>
          <a:xfrm>
            <a:off x="4196205" y="2955235"/>
            <a:ext cx="3799589" cy="35836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846EA86-4217-DB4C-83A3-F1B05FF44247}"/>
              </a:ext>
            </a:extLst>
          </p:cNvPr>
          <p:cNvSpPr txBox="1">
            <a:spLocks/>
          </p:cNvSpPr>
          <p:nvPr/>
        </p:nvSpPr>
        <p:spPr>
          <a:xfrm>
            <a:off x="298138" y="2955234"/>
            <a:ext cx="3799589" cy="37021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90A82F2-77AE-CC4C-B7DF-CF50F964258F}"/>
              </a:ext>
            </a:extLst>
          </p:cNvPr>
          <p:cNvSpPr txBox="1">
            <a:spLocks/>
          </p:cNvSpPr>
          <p:nvPr/>
        </p:nvSpPr>
        <p:spPr>
          <a:xfrm>
            <a:off x="8134893" y="2840194"/>
            <a:ext cx="3799589" cy="35161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42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3"/>
          <p:cNvSpPr txBox="1">
            <a:spLocks noGrp="1"/>
          </p:cNvSpPr>
          <p:nvPr>
            <p:ph type="title"/>
          </p:nvPr>
        </p:nvSpPr>
        <p:spPr>
          <a:xfrm>
            <a:off x="415600" y="4424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nl-NL" dirty="0" err="1"/>
              <a:t>Implementation</a:t>
            </a:r>
            <a:r>
              <a:rPr lang="nl-NL" dirty="0"/>
              <a:t> </a:t>
            </a:r>
            <a:r>
              <a:rPr lang="nl-NL" sz="2400" dirty="0"/>
              <a:t>(Struminskaya et al. 2021)</a:t>
            </a:r>
            <a:endParaRPr dirty="0"/>
          </a:p>
        </p:txBody>
      </p:sp>
      <p:sp>
        <p:nvSpPr>
          <p:cNvPr id="687" name="Google Shape;687;p8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pic>
        <p:nvPicPr>
          <p:cNvPr id="688" name="Google Shape;68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40" y="1545632"/>
            <a:ext cx="2564179" cy="455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9258" y="1565314"/>
            <a:ext cx="2564167" cy="455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4265" y="1565314"/>
            <a:ext cx="2564167" cy="457391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91" name="Google Shape;691;p83"/>
          <p:cNvSpPr txBox="1"/>
          <p:nvPr/>
        </p:nvSpPr>
        <p:spPr>
          <a:xfrm>
            <a:off x="494419" y="6120465"/>
            <a:ext cx="2564000" cy="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General consent</a:t>
            </a:r>
            <a:endParaRPr sz="2400" dirty="0"/>
          </a:p>
        </p:txBody>
      </p:sp>
      <p:sp>
        <p:nvSpPr>
          <p:cNvPr id="692" name="Google Shape;692;p83"/>
          <p:cNvSpPr txBox="1"/>
          <p:nvPr/>
        </p:nvSpPr>
        <p:spPr>
          <a:xfrm>
            <a:off x="3283532" y="6124943"/>
            <a:ext cx="3060733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Framing, autonomy, &amp; privacy explanation</a:t>
            </a:r>
            <a:endParaRPr sz="2400" dirty="0"/>
          </a:p>
        </p:txBody>
      </p:sp>
      <p:sp>
        <p:nvSpPr>
          <p:cNvPr id="693" name="Google Shape;693;p83"/>
          <p:cNvSpPr txBox="1"/>
          <p:nvPr/>
        </p:nvSpPr>
        <p:spPr>
          <a:xfrm>
            <a:off x="6344432" y="6247440"/>
            <a:ext cx="2564000" cy="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GPS measurement</a:t>
            </a:r>
            <a:endParaRPr sz="2400" dirty="0"/>
          </a:p>
        </p:txBody>
      </p:sp>
      <p:pic>
        <p:nvPicPr>
          <p:cNvPr id="10" name="Picture 3" descr="C:\Users\Strum001\AppData\Local\Microsoft\Windows\Temporary Internet Files\Content.Outlook\RCB3U5NZ\IMG_3285.PNG">
            <a:extLst>
              <a:ext uri="{FF2B5EF4-FFF2-40B4-BE49-F238E27FC236}">
                <a16:creationId xmlns:a16="http://schemas.microsoft.com/office/drawing/2014/main" id="{B6FC4A9C-6D43-4048-A4F6-DD41E450B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376" y="1565313"/>
            <a:ext cx="2510024" cy="457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693;p83">
            <a:extLst>
              <a:ext uri="{FF2B5EF4-FFF2-40B4-BE49-F238E27FC236}">
                <a16:creationId xmlns:a16="http://schemas.microsoft.com/office/drawing/2014/main" id="{BBBC4295-7058-4E73-B80D-A215CFC69DF3}"/>
              </a:ext>
            </a:extLst>
          </p:cNvPr>
          <p:cNvSpPr txBox="1"/>
          <p:nvPr/>
        </p:nvSpPr>
        <p:spPr>
          <a:xfrm>
            <a:off x="9266376" y="6247440"/>
            <a:ext cx="2564000" cy="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nl-NL" sz="2400" dirty="0" err="1"/>
              <a:t>Photos</a:t>
            </a:r>
            <a:r>
              <a:rPr lang="nl-NL" sz="2400" dirty="0"/>
              <a:t> &amp; Video</a:t>
            </a:r>
            <a:endParaRPr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F9E1A8-511B-4AD1-8D09-71CFDE60AB60}"/>
              </a:ext>
            </a:extLst>
          </p:cNvPr>
          <p:cNvSpPr/>
          <p:nvPr/>
        </p:nvSpPr>
        <p:spPr>
          <a:xfrm>
            <a:off x="4192833" y="3357388"/>
            <a:ext cx="8606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80073"/>
                </a:solidFill>
              </a:rPr>
              <a:t>Benefit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742E49-0547-4143-AF0C-95B99030F49E}"/>
              </a:ext>
            </a:extLst>
          </p:cNvPr>
          <p:cNvSpPr/>
          <p:nvPr/>
        </p:nvSpPr>
        <p:spPr>
          <a:xfrm>
            <a:off x="4041188" y="3667603"/>
            <a:ext cx="116397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80073"/>
                </a:solidFill>
              </a:rPr>
              <a:t>Autonomy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72C32E-261E-45C1-A976-6DBAFCB6E36C}"/>
              </a:ext>
            </a:extLst>
          </p:cNvPr>
          <p:cNvSpPr/>
          <p:nvPr/>
        </p:nvSpPr>
        <p:spPr>
          <a:xfrm>
            <a:off x="4177795" y="4026917"/>
            <a:ext cx="84972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80073"/>
                </a:solidFill>
              </a:rPr>
              <a:t>Privacy</a:t>
            </a:r>
          </a:p>
        </p:txBody>
      </p:sp>
    </p:spTree>
    <p:extLst>
      <p:ext uri="{BB962C8B-B14F-4D97-AF65-F5344CB8AC3E}">
        <p14:creationId xmlns:p14="http://schemas.microsoft.com/office/powerpoint/2010/main" val="374158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2A79D-A0AF-4161-BE00-5176A8BE0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34894" y="665320"/>
            <a:ext cx="3799589" cy="8239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algn="ctr"/>
            <a:r>
              <a:rPr lang="en-US" dirty="0"/>
              <a:t>Keusch et al. 2019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51A034-E2D6-4124-B779-7C80D4400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34894" y="1489232"/>
            <a:ext cx="3799589" cy="5104071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en-US" dirty="0"/>
              <a:t>Willingness to share (WTS)</a:t>
            </a:r>
          </a:p>
          <a:p>
            <a:r>
              <a:rPr lang="en-US" dirty="0" err="1"/>
              <a:t>Nonprob</a:t>
            </a:r>
            <a:r>
              <a:rPr lang="en-US" dirty="0"/>
              <a:t>. panel (DE)</a:t>
            </a:r>
            <a:br>
              <a:rPr lang="en-US" dirty="0"/>
            </a:br>
            <a:r>
              <a:rPr lang="en-US" dirty="0"/>
              <a:t>2 waves</a:t>
            </a:r>
          </a:p>
          <a:p>
            <a:r>
              <a:rPr lang="en-US" dirty="0">
                <a:solidFill>
                  <a:srgbClr val="00ABA9"/>
                </a:solidFill>
              </a:rPr>
              <a:t>Download tracking app</a:t>
            </a:r>
          </a:p>
          <a:p>
            <a:r>
              <a:rPr lang="en-US" dirty="0"/>
              <a:t>Vignettes w rand. assig.:</a:t>
            </a:r>
            <a:br>
              <a:rPr lang="en-US" dirty="0"/>
            </a:br>
            <a:r>
              <a:rPr lang="en-US" dirty="0">
                <a:solidFill>
                  <a:srgbClr val="1BA1E2"/>
                </a:solidFill>
              </a:rPr>
              <a:t>Sponsor</a:t>
            </a:r>
            <a:br>
              <a:rPr lang="en-US" dirty="0">
                <a:solidFill>
                  <a:srgbClr val="1BA1E2"/>
                </a:solidFill>
              </a:rPr>
            </a:br>
            <a:r>
              <a:rPr lang="en-US" dirty="0">
                <a:solidFill>
                  <a:srgbClr val="1BA1E2"/>
                </a:solidFill>
              </a:rPr>
              <a:t>Autonomy over data collection</a:t>
            </a:r>
            <a:br>
              <a:rPr lang="en-US" dirty="0"/>
            </a:br>
            <a:r>
              <a:rPr lang="en-US" dirty="0"/>
              <a:t>Duration</a:t>
            </a:r>
            <a:br>
              <a:rPr lang="en-US" dirty="0"/>
            </a:br>
            <a:r>
              <a:rPr lang="en-US" dirty="0"/>
              <a:t>Topic</a:t>
            </a:r>
            <a:br>
              <a:rPr lang="en-US" dirty="0"/>
            </a:br>
            <a:r>
              <a:rPr lang="en-US" dirty="0"/>
              <a:t>Incentive</a:t>
            </a:r>
            <a:br>
              <a:rPr lang="en-US" dirty="0"/>
            </a:br>
            <a:r>
              <a:rPr lang="en-US" dirty="0"/>
              <a:t>Questions in-app</a:t>
            </a:r>
          </a:p>
          <a:p>
            <a:r>
              <a:rPr lang="en-US" dirty="0"/>
              <a:t>Randomized order of vignettes</a:t>
            </a:r>
          </a:p>
          <a:p>
            <a:r>
              <a:rPr lang="en-US" dirty="0">
                <a:solidFill>
                  <a:srgbClr val="1BA1E2"/>
                </a:solidFill>
              </a:rPr>
              <a:t>Privacy concern, tech skills, prev. exp., survey exp.</a:t>
            </a:r>
          </a:p>
          <a:p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B36E218-BAE2-4962-9BC6-A2B95703FC43}"/>
              </a:ext>
            </a:extLst>
          </p:cNvPr>
          <p:cNvSpPr txBox="1">
            <a:spLocks/>
          </p:cNvSpPr>
          <p:nvPr/>
        </p:nvSpPr>
        <p:spPr>
          <a:xfrm>
            <a:off x="4196205" y="665322"/>
            <a:ext cx="3799589" cy="823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Struminskaya et al. 2020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78FA56E-53DD-44A7-9DEB-78C31AABC43E}"/>
              </a:ext>
            </a:extLst>
          </p:cNvPr>
          <p:cNvSpPr txBox="1">
            <a:spLocks/>
          </p:cNvSpPr>
          <p:nvPr/>
        </p:nvSpPr>
        <p:spPr>
          <a:xfrm>
            <a:off x="4196205" y="1489232"/>
            <a:ext cx="3799589" cy="51040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Willingness to share (WTS)</a:t>
            </a:r>
          </a:p>
          <a:p>
            <a:r>
              <a:rPr lang="en-US" dirty="0"/>
              <a:t>Prob. LISS Panel (NL)</a:t>
            </a:r>
            <a:br>
              <a:rPr lang="en-US" dirty="0"/>
            </a:br>
            <a:r>
              <a:rPr lang="en-US" dirty="0"/>
              <a:t>2 waves</a:t>
            </a:r>
          </a:p>
          <a:p>
            <a:r>
              <a:rPr lang="en-US" dirty="0">
                <a:solidFill>
                  <a:srgbClr val="00ABA9"/>
                </a:solidFill>
              </a:rPr>
              <a:t>Share GPS, photos, video</a:t>
            </a:r>
          </a:p>
          <a:p>
            <a:r>
              <a:rPr lang="en-US" dirty="0"/>
              <a:t>Vignettes w rand. assig.:</a:t>
            </a:r>
            <a:br>
              <a:rPr lang="en-US" dirty="0"/>
            </a:br>
            <a:r>
              <a:rPr lang="en-US" dirty="0">
                <a:solidFill>
                  <a:srgbClr val="1BA1E2"/>
                </a:solidFill>
              </a:rPr>
              <a:t>Sponsor</a:t>
            </a:r>
            <a:br>
              <a:rPr lang="en-US" dirty="0">
                <a:solidFill>
                  <a:srgbClr val="1BA1E2"/>
                </a:solidFill>
              </a:rPr>
            </a:br>
            <a:r>
              <a:rPr lang="en-US" dirty="0">
                <a:solidFill>
                  <a:srgbClr val="1BA1E2"/>
                </a:solidFill>
              </a:rPr>
              <a:t>Autonomy over data collection</a:t>
            </a:r>
            <a:br>
              <a:rPr lang="en-US" dirty="0"/>
            </a:br>
            <a:r>
              <a:rPr lang="en-US" dirty="0">
                <a:solidFill>
                  <a:srgbClr val="1BA1E2"/>
                </a:solidFill>
              </a:rPr>
              <a:t>Benefit framing</a:t>
            </a:r>
            <a:br>
              <a:rPr lang="en-US" dirty="0">
                <a:solidFill>
                  <a:srgbClr val="1BA1E2"/>
                </a:solidFill>
              </a:rPr>
            </a:br>
            <a:r>
              <a:rPr lang="en-US" dirty="0">
                <a:solidFill>
                  <a:srgbClr val="1BA1E2"/>
                </a:solidFill>
              </a:rPr>
              <a:t>Confidentiality assurance</a:t>
            </a:r>
          </a:p>
          <a:p>
            <a:r>
              <a:rPr lang="en-US" dirty="0"/>
              <a:t>Randomized order of tasks</a:t>
            </a:r>
          </a:p>
          <a:p>
            <a:r>
              <a:rPr lang="en-US" dirty="0">
                <a:solidFill>
                  <a:srgbClr val="1BA1E2"/>
                </a:solidFill>
              </a:rPr>
              <a:t>Privacy concern, tech skills, prev. exp., survey exp.</a:t>
            </a:r>
            <a:br>
              <a:rPr lang="en-US" dirty="0"/>
            </a:br>
            <a:endParaRPr lang="en-US" dirty="0"/>
          </a:p>
          <a:p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C73CD6B-9B86-4263-BDD1-B667EDAF0E47}"/>
              </a:ext>
            </a:extLst>
          </p:cNvPr>
          <p:cNvSpPr txBox="1">
            <a:spLocks/>
          </p:cNvSpPr>
          <p:nvPr/>
        </p:nvSpPr>
        <p:spPr>
          <a:xfrm>
            <a:off x="288513" y="665320"/>
            <a:ext cx="3799589" cy="823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Struminskaya et al. 2021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6E1D78B-FB47-4A6B-832A-C2ED54C8DAC6}"/>
              </a:ext>
            </a:extLst>
          </p:cNvPr>
          <p:cNvSpPr txBox="1">
            <a:spLocks/>
          </p:cNvSpPr>
          <p:nvPr/>
        </p:nvSpPr>
        <p:spPr>
          <a:xfrm>
            <a:off x="288513" y="1489231"/>
            <a:ext cx="3799589" cy="51040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WTS &amp; actual sharing</a:t>
            </a:r>
          </a:p>
          <a:p>
            <a:r>
              <a:rPr lang="en-US" dirty="0"/>
              <a:t>Cross-section* (NL)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00ABA9"/>
                </a:solidFill>
              </a:rPr>
              <a:t>GPS, photos, video; no app</a:t>
            </a:r>
          </a:p>
          <a:p>
            <a:r>
              <a:rPr lang="en-US" dirty="0"/>
              <a:t>Requests with rand. assig.:</a:t>
            </a:r>
            <a:br>
              <a:rPr lang="en-US" dirty="0"/>
            </a:br>
            <a:r>
              <a:rPr lang="en-US" dirty="0">
                <a:solidFill>
                  <a:srgbClr val="1BA1E2"/>
                </a:solidFill>
              </a:rPr>
              <a:t>Autonomy over data collection</a:t>
            </a:r>
            <a:br>
              <a:rPr lang="en-US" dirty="0">
                <a:solidFill>
                  <a:srgbClr val="1BA1E2"/>
                </a:solidFill>
              </a:rPr>
            </a:br>
            <a:r>
              <a:rPr lang="en-US" dirty="0">
                <a:solidFill>
                  <a:srgbClr val="1BA1E2"/>
                </a:solidFill>
              </a:rPr>
              <a:t>Benefit framing</a:t>
            </a:r>
            <a:br>
              <a:rPr lang="en-US" dirty="0">
                <a:solidFill>
                  <a:srgbClr val="1BA1E2"/>
                </a:solidFill>
              </a:rPr>
            </a:br>
            <a:r>
              <a:rPr lang="en-US" dirty="0">
                <a:solidFill>
                  <a:srgbClr val="1BA1E2"/>
                </a:solidFill>
              </a:rPr>
              <a:t>Confidentiality assurance</a:t>
            </a:r>
          </a:p>
          <a:p>
            <a:r>
              <a:rPr lang="en-US" dirty="0"/>
              <a:t>Fixed order of measurements</a:t>
            </a:r>
          </a:p>
          <a:p>
            <a:r>
              <a:rPr lang="en-US" dirty="0">
                <a:solidFill>
                  <a:srgbClr val="1BA1E2"/>
                </a:solidFill>
              </a:rPr>
              <a:t>Privacy concern, tech skills, prev. exp., survey exp.</a:t>
            </a:r>
            <a:br>
              <a:rPr lang="en-US" dirty="0">
                <a:solidFill>
                  <a:srgbClr val="1BA1E2"/>
                </a:solidFill>
              </a:rPr>
            </a:br>
            <a:endParaRPr lang="en-US" dirty="0">
              <a:solidFill>
                <a:srgbClr val="1BA1E2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16CA4E-AECE-4CF1-9E82-0184A257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EC294-8F72-4196-B88D-02A6C0F534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8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4000" dirty="0"/>
              <a:t>Willingness and actual sharing (Dutch cross-section)</a:t>
            </a:r>
            <a:endParaRPr sz="4000" dirty="0"/>
          </a:p>
        </p:txBody>
      </p:sp>
      <p:sp>
        <p:nvSpPr>
          <p:cNvPr id="646" name="Google Shape;646;p7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sp>
        <p:nvSpPr>
          <p:cNvPr id="647" name="Google Shape;647;p7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pic>
        <p:nvPicPr>
          <p:cNvPr id="648" name="Google Shape;6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34" y="1536630"/>
            <a:ext cx="6010833" cy="4401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562" y="1555181"/>
            <a:ext cx="6010837" cy="4401033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8"/>
          <p:cNvSpPr txBox="1"/>
          <p:nvPr/>
        </p:nvSpPr>
        <p:spPr>
          <a:xfrm>
            <a:off x="415600" y="6091833"/>
            <a:ext cx="11360800" cy="4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-DE" sz="1400" b="1" dirty="0" err="1"/>
              <a:t>Participation</a:t>
            </a:r>
            <a:r>
              <a:rPr lang="en" sz="1400" b="1" dirty="0"/>
              <a:t> rate </a:t>
            </a:r>
            <a:r>
              <a:rPr lang="nl-NL" sz="1400" b="1" dirty="0"/>
              <a:t>GPS</a:t>
            </a:r>
            <a:r>
              <a:rPr lang="en" sz="1400" b="1" dirty="0"/>
              <a:t>: </a:t>
            </a:r>
            <a:r>
              <a:rPr lang="en" sz="1400" dirty="0"/>
              <a:t>45.6%; n=1883 Dutch smartphone and tablet users</a:t>
            </a:r>
            <a:endParaRPr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D20FA-FBFE-A447-B82C-33E67665B301}"/>
              </a:ext>
            </a:extLst>
          </p:cNvPr>
          <p:cNvSpPr txBox="1"/>
          <p:nvPr/>
        </p:nvSpPr>
        <p:spPr>
          <a:xfrm>
            <a:off x="9982200" y="6492874"/>
            <a:ext cx="3269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(Struminskaya et al. 2021)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9336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5846"/>
          </a:xfrm>
        </p:spPr>
        <p:txBody>
          <a:bodyPr/>
          <a:lstStyle/>
          <a:p>
            <a:r>
              <a:rPr lang="en-US" dirty="0"/>
              <a:t>Hypothetical willingness &amp; Order effects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/>
            <a:fld id="{97BB95CA-D369-FD47-BA93-065A35C471EC}" type="slidenum">
              <a:rPr lang="de-DE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377"/>
              <a:t>15</a:t>
            </a:fld>
            <a:endParaRPr lang="de-DE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2DC856-D27A-4D22-96A5-24D77DB37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097" y="5617028"/>
            <a:ext cx="4905703" cy="120893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% Willing to share GPS: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If asked first: 41% 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If asked last: 26% </a:t>
            </a: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E2C934-E006-4C72-9C8E-F346DF44D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162" y="1812303"/>
            <a:ext cx="5017215" cy="367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42AB6D-5AD7-4B34-AD8E-C5EDFCD61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812303"/>
            <a:ext cx="5023640" cy="3672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02EA0B-54B8-4E27-9935-688F40E3DEF8}"/>
              </a:ext>
            </a:extLst>
          </p:cNvPr>
          <p:cNvSpPr txBox="1"/>
          <p:nvPr/>
        </p:nvSpPr>
        <p:spPr>
          <a:xfrm>
            <a:off x="838200" y="1240972"/>
            <a:ext cx="447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Overall, randomized order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1F9D9B-2C84-4F5D-8B7B-D57A7BC34BB8}"/>
              </a:ext>
            </a:extLst>
          </p:cNvPr>
          <p:cNvSpPr txBox="1"/>
          <p:nvPr/>
        </p:nvSpPr>
        <p:spPr>
          <a:xfrm>
            <a:off x="6442841" y="1240972"/>
            <a:ext cx="4477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Order: GPS, Video, Photo house, Photo self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993951" y="6055101"/>
            <a:ext cx="5080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Order </a:t>
            </a:r>
            <a:r>
              <a:rPr lang="de-DE" dirty="0" err="1"/>
              <a:t>effect</a:t>
            </a:r>
            <a:r>
              <a:rPr lang="de-DE" dirty="0"/>
              <a:t>: Average marginal </a:t>
            </a:r>
            <a:r>
              <a:rPr lang="de-DE" dirty="0" err="1"/>
              <a:t>effect</a:t>
            </a:r>
            <a:r>
              <a:rPr lang="de-DE" dirty="0"/>
              <a:t> +5.6 </a:t>
            </a:r>
            <a:r>
              <a:rPr lang="de-DE" dirty="0" err="1"/>
              <a:t>p.p</a:t>
            </a:r>
            <a:endParaRPr lang="de-DE" dirty="0"/>
          </a:p>
          <a:p>
            <a:r>
              <a:rPr lang="de-DE" dirty="0"/>
              <a:t>(Struminskaya et al. 2020)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938732" y="1905215"/>
            <a:ext cx="2484875" cy="1867720"/>
          </a:xfrm>
          <a:prstGeom prst="roundRect">
            <a:avLst/>
          </a:prstGeom>
          <a:noFill/>
          <a:ln w="1905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bgerundetes Rechteck 10"/>
          <p:cNvSpPr/>
          <p:nvPr/>
        </p:nvSpPr>
        <p:spPr>
          <a:xfrm>
            <a:off x="6410466" y="1910375"/>
            <a:ext cx="2484875" cy="1867720"/>
          </a:xfrm>
          <a:prstGeom prst="roundRect">
            <a:avLst/>
          </a:prstGeom>
          <a:noFill/>
          <a:ln w="19050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038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72657-99A2-4453-9FE0-106468651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678392" cy="1325563"/>
          </a:xfrm>
        </p:spPr>
        <p:txBody>
          <a:bodyPr/>
          <a:lstStyle/>
          <a:p>
            <a:r>
              <a:rPr lang="en-US" dirty="0"/>
              <a:t>Willingness mechanisms </a:t>
            </a:r>
            <a:endParaRPr lang="en-US" sz="43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A805983-F1C1-48C0-BE62-30477D036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506110"/>
              </p:ext>
            </p:extLst>
          </p:nvPr>
        </p:nvGraphicFramePr>
        <p:xfrm>
          <a:off x="558768" y="1690688"/>
          <a:ext cx="6650256" cy="321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9990">
                  <a:extLst>
                    <a:ext uri="{9D8B030D-6E8A-4147-A177-3AD203B41FA5}">
                      <a16:colId xmlns:a16="http://schemas.microsoft.com/office/drawing/2014/main" val="58215037"/>
                    </a:ext>
                  </a:extLst>
                </a:gridCol>
                <a:gridCol w="847023">
                  <a:extLst>
                    <a:ext uri="{9D8B030D-6E8A-4147-A177-3AD203B41FA5}">
                      <a16:colId xmlns:a16="http://schemas.microsoft.com/office/drawing/2014/main" val="217569549"/>
                    </a:ext>
                  </a:extLst>
                </a:gridCol>
                <a:gridCol w="789271">
                  <a:extLst>
                    <a:ext uri="{9D8B030D-6E8A-4147-A177-3AD203B41FA5}">
                      <a16:colId xmlns:a16="http://schemas.microsoft.com/office/drawing/2014/main" val="2785607227"/>
                    </a:ext>
                  </a:extLst>
                </a:gridCol>
                <a:gridCol w="837398">
                  <a:extLst>
                    <a:ext uri="{9D8B030D-6E8A-4147-A177-3AD203B41FA5}">
                      <a16:colId xmlns:a16="http://schemas.microsoft.com/office/drawing/2014/main" val="3370694110"/>
                    </a:ext>
                  </a:extLst>
                </a:gridCol>
                <a:gridCol w="885525">
                  <a:extLst>
                    <a:ext uri="{9D8B030D-6E8A-4147-A177-3AD203B41FA5}">
                      <a16:colId xmlns:a16="http://schemas.microsoft.com/office/drawing/2014/main" val="3824516928"/>
                    </a:ext>
                  </a:extLst>
                </a:gridCol>
                <a:gridCol w="895149">
                  <a:extLst>
                    <a:ext uri="{9D8B030D-6E8A-4147-A177-3AD203B41FA5}">
                      <a16:colId xmlns:a16="http://schemas.microsoft.com/office/drawing/2014/main" val="620486275"/>
                    </a:ext>
                  </a:extLst>
                </a:gridCol>
                <a:gridCol w="875900">
                  <a:extLst>
                    <a:ext uri="{9D8B030D-6E8A-4147-A177-3AD203B41FA5}">
                      <a16:colId xmlns:a16="http://schemas.microsoft.com/office/drawing/2014/main" val="14953885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Predictors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WTS GPS 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Share</a:t>
                      </a:r>
                      <a:br>
                        <a:rPr lang="en-US" dirty="0"/>
                      </a:br>
                      <a:r>
                        <a:rPr lang="en-US" dirty="0"/>
                        <a:t>GPS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Share</a:t>
                      </a:r>
                      <a:br>
                        <a:rPr lang="en-US" dirty="0"/>
                      </a:br>
                      <a:r>
                        <a:rPr lang="en-US" dirty="0"/>
                        <a:t>video 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Share photo house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Share photo receipt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Share photo self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862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kern="1200" dirty="0">
                          <a:effectLst/>
                        </a:rPr>
                        <a:t>Benefit framing 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kern="1200" dirty="0" err="1">
                          <a:effectLst/>
                        </a:rPr>
                        <a:t>n.s.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n.s</a:t>
                      </a:r>
                      <a:r>
                        <a:rPr lang="en-US" dirty="0"/>
                        <a:t>.</a:t>
                      </a:r>
                    </a:p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n.s</a:t>
                      </a:r>
                      <a:r>
                        <a:rPr lang="en-US" dirty="0"/>
                        <a:t>.</a:t>
                      </a:r>
                    </a:p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n.s</a:t>
                      </a:r>
                      <a:r>
                        <a:rPr lang="en-US" dirty="0"/>
                        <a:t>.</a:t>
                      </a:r>
                    </a:p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n.s</a:t>
                      </a:r>
                      <a:r>
                        <a:rPr lang="en-US" dirty="0"/>
                        <a:t>.</a:t>
                      </a:r>
                    </a:p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n.s</a:t>
                      </a:r>
                      <a:r>
                        <a:rPr lang="en-US" dirty="0"/>
                        <a:t>.</a:t>
                      </a:r>
                    </a:p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01536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kern="1200" dirty="0" err="1">
                          <a:effectLst/>
                        </a:rPr>
                        <a:t>Autonomy</a:t>
                      </a:r>
                      <a:r>
                        <a:rPr lang="nl-NL" sz="1800" kern="1200" dirty="0">
                          <a:effectLst/>
                        </a:rPr>
                        <a:t> over data </a:t>
                      </a:r>
                      <a:r>
                        <a:rPr lang="nl-NL" sz="1800" kern="1200" dirty="0" err="1">
                          <a:effectLst/>
                        </a:rPr>
                        <a:t>collection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.11***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-.06*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n.s</a:t>
                      </a:r>
                      <a:r>
                        <a:rPr lang="en-US" dirty="0"/>
                        <a:t>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n.s</a:t>
                      </a:r>
                      <a:r>
                        <a:rPr lang="en-US" dirty="0"/>
                        <a:t>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n.s</a:t>
                      </a:r>
                      <a:r>
                        <a:rPr lang="en-US" dirty="0"/>
                        <a:t>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4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kern="1200" dirty="0">
                          <a:effectLst/>
                        </a:rPr>
                        <a:t>Privacy 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n.s</a:t>
                      </a:r>
                      <a:r>
                        <a:rPr lang="en-US" dirty="0"/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n.s</a:t>
                      </a:r>
                      <a:r>
                        <a:rPr lang="en-US" dirty="0"/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n.s</a:t>
                      </a:r>
                      <a:r>
                        <a:rPr lang="en-US" dirty="0"/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n.s</a:t>
                      </a:r>
                      <a:r>
                        <a:rPr lang="en-US" dirty="0"/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n.s</a:t>
                      </a:r>
                      <a:r>
                        <a:rPr lang="en-US" dirty="0"/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n.s</a:t>
                      </a:r>
                      <a:r>
                        <a:rPr lang="en-US" dirty="0"/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242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70403617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4F5A0C5A-0DD7-437C-B843-B92551CE0A0E}"/>
              </a:ext>
            </a:extLst>
          </p:cNvPr>
          <p:cNvSpPr/>
          <p:nvPr/>
        </p:nvSpPr>
        <p:spPr>
          <a:xfrm>
            <a:off x="558768" y="4557982"/>
            <a:ext cx="48842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600" dirty="0"/>
              <a:t>n=1,853; Average marginal effects; covariates not shown</a:t>
            </a:r>
            <a:endParaRPr lang="en-US" sz="1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918448-A2B5-46E0-B6A6-02A40083802E}"/>
              </a:ext>
            </a:extLst>
          </p:cNvPr>
          <p:cNvSpPr/>
          <p:nvPr/>
        </p:nvSpPr>
        <p:spPr>
          <a:xfrm>
            <a:off x="430179" y="3295968"/>
            <a:ext cx="6778845" cy="852520"/>
          </a:xfrm>
          <a:prstGeom prst="roundRect">
            <a:avLst/>
          </a:prstGeom>
          <a:noFill/>
          <a:ln w="28575">
            <a:solidFill>
              <a:srgbClr val="1BA1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8E8AAD4-9A54-49FA-8DCC-6910FBEF1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EC294-8F72-4196-B88D-02A6C0F534D3}" type="slidenum">
              <a:rPr lang="en-US" smtClean="0"/>
              <a:t>16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A90D69-3D88-7741-9CE2-DEC15086CBB7}"/>
              </a:ext>
            </a:extLst>
          </p:cNvPr>
          <p:cNvSpPr txBox="1"/>
          <p:nvPr/>
        </p:nvSpPr>
        <p:spPr>
          <a:xfrm>
            <a:off x="8528722" y="6354246"/>
            <a:ext cx="347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(Struminskaya et al. 2021)</a:t>
            </a:r>
          </a:p>
        </p:txBody>
      </p:sp>
    </p:spTree>
    <p:extLst>
      <p:ext uri="{BB962C8B-B14F-4D97-AF65-F5344CB8AC3E}">
        <p14:creationId xmlns:p14="http://schemas.microsoft.com/office/powerpoint/2010/main" val="165744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72657-99A2-4453-9FE0-106468651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678392" cy="1325563"/>
          </a:xfrm>
        </p:spPr>
        <p:txBody>
          <a:bodyPr/>
          <a:lstStyle/>
          <a:p>
            <a:r>
              <a:rPr lang="en-US" dirty="0"/>
              <a:t>Willingness mechanisms </a:t>
            </a:r>
            <a:endParaRPr lang="en-US" sz="4300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06C7C23-898F-47B9-8A2C-44606623FFAC}"/>
              </a:ext>
            </a:extLst>
          </p:cNvPr>
          <p:cNvGraphicFramePr>
            <a:graphicFrameLocks noGrp="1"/>
          </p:cNvGraphicFramePr>
          <p:nvPr/>
        </p:nvGraphicFramePr>
        <p:xfrm>
          <a:off x="7952944" y="1929816"/>
          <a:ext cx="3887804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8651">
                  <a:extLst>
                    <a:ext uri="{9D8B030D-6E8A-4147-A177-3AD203B41FA5}">
                      <a16:colId xmlns:a16="http://schemas.microsoft.com/office/drawing/2014/main" val="1913636752"/>
                    </a:ext>
                  </a:extLst>
                </a:gridCol>
                <a:gridCol w="1049153">
                  <a:extLst>
                    <a:ext uri="{9D8B030D-6E8A-4147-A177-3AD203B41FA5}">
                      <a16:colId xmlns:a16="http://schemas.microsoft.com/office/drawing/2014/main" val="1235476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Predictors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Sharing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9828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kern="1200" dirty="0">
                          <a:effectLst/>
                        </a:rPr>
                        <a:t>Order (</a:t>
                      </a:r>
                      <a:r>
                        <a:rPr lang="nl-NL" sz="1800" kern="1200" dirty="0" err="1">
                          <a:effectLst/>
                        </a:rPr>
                        <a:t>asked</a:t>
                      </a:r>
                      <a:r>
                        <a:rPr lang="nl-NL" sz="1800" kern="1200" dirty="0">
                          <a:effectLst/>
                        </a:rPr>
                        <a:t> first) </a:t>
                      </a:r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kern="1200" dirty="0">
                          <a:effectLst/>
                        </a:rPr>
                        <a:t>0.02 **</a:t>
                      </a:r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41786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kern="1200" dirty="0">
                          <a:effectLst/>
                        </a:rPr>
                        <a:t>Sponsor University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 kern="1200" dirty="0">
                          <a:effectLst/>
                        </a:rPr>
                        <a:t>0.09***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343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kern="1200" dirty="0">
                          <a:effectLst/>
                        </a:rPr>
                        <a:t>Sponsor Market Research 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n.s</a:t>
                      </a:r>
                      <a:r>
                        <a:rPr lang="en-US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351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kern="1200" dirty="0">
                          <a:effectLst/>
                        </a:rPr>
                        <a:t>Benefit framing 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800" kern="1200" dirty="0">
                          <a:effectLst/>
                        </a:rPr>
                        <a:t>–0.02*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80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kern="1200" dirty="0" err="1">
                          <a:effectLst/>
                        </a:rPr>
                        <a:t>Autonomy</a:t>
                      </a:r>
                      <a:r>
                        <a:rPr lang="nl-NL" sz="1800" kern="1200" dirty="0">
                          <a:effectLst/>
                        </a:rPr>
                        <a:t> over data collect.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n.s</a:t>
                      </a:r>
                      <a:r>
                        <a:rPr lang="en-US" sz="1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117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kern="1200" dirty="0">
                          <a:effectLst/>
                        </a:rPr>
                        <a:t>Privacy </a:t>
                      </a:r>
                      <a:endParaRPr lang="en-US" sz="18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n.s</a:t>
                      </a:r>
                      <a:r>
                        <a:rPr lang="en-US" sz="1800" dirty="0"/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451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19626414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4FF0F0B-ABE2-4AE8-B652-211C60C90F47}"/>
              </a:ext>
            </a:extLst>
          </p:cNvPr>
          <p:cNvSpPr/>
          <p:nvPr/>
        </p:nvSpPr>
        <p:spPr>
          <a:xfrm>
            <a:off x="7824356" y="2346557"/>
            <a:ext cx="3968266" cy="677290"/>
          </a:xfrm>
          <a:prstGeom prst="roundRect">
            <a:avLst/>
          </a:prstGeom>
          <a:noFill/>
          <a:ln w="28575">
            <a:solidFill>
              <a:srgbClr val="1BA1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72966F-D99A-4548-A0CD-5E75C1FFE9C7}"/>
              </a:ext>
            </a:extLst>
          </p:cNvPr>
          <p:cNvSpPr/>
          <p:nvPr/>
        </p:nvSpPr>
        <p:spPr>
          <a:xfrm>
            <a:off x="7824355" y="3398759"/>
            <a:ext cx="3968267" cy="480618"/>
          </a:xfrm>
          <a:prstGeom prst="roundRect">
            <a:avLst/>
          </a:prstGeom>
          <a:noFill/>
          <a:ln w="28575">
            <a:solidFill>
              <a:srgbClr val="1BA1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05D3B3-C200-4766-8C51-2EF68DE0E7B1}"/>
              </a:ext>
            </a:extLst>
          </p:cNvPr>
          <p:cNvSpPr/>
          <p:nvPr/>
        </p:nvSpPr>
        <p:spPr>
          <a:xfrm>
            <a:off x="7952944" y="4542158"/>
            <a:ext cx="31107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600" dirty="0"/>
              <a:t>n=2,669; Average marginal effects; </a:t>
            </a:r>
            <a:br>
              <a:rPr lang="en" sz="1600" dirty="0"/>
            </a:br>
            <a:r>
              <a:rPr lang="en" sz="1600" dirty="0"/>
              <a:t>covariates not shown</a:t>
            </a:r>
            <a:endParaRPr lang="en-US" sz="16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A805983-F1C1-48C0-BE62-30477D036DE8}"/>
              </a:ext>
            </a:extLst>
          </p:cNvPr>
          <p:cNvGraphicFramePr>
            <a:graphicFrameLocks noGrp="1"/>
          </p:cNvGraphicFramePr>
          <p:nvPr/>
        </p:nvGraphicFramePr>
        <p:xfrm>
          <a:off x="558768" y="1690688"/>
          <a:ext cx="6650256" cy="321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9990">
                  <a:extLst>
                    <a:ext uri="{9D8B030D-6E8A-4147-A177-3AD203B41FA5}">
                      <a16:colId xmlns:a16="http://schemas.microsoft.com/office/drawing/2014/main" val="58215037"/>
                    </a:ext>
                  </a:extLst>
                </a:gridCol>
                <a:gridCol w="847023">
                  <a:extLst>
                    <a:ext uri="{9D8B030D-6E8A-4147-A177-3AD203B41FA5}">
                      <a16:colId xmlns:a16="http://schemas.microsoft.com/office/drawing/2014/main" val="217569549"/>
                    </a:ext>
                  </a:extLst>
                </a:gridCol>
                <a:gridCol w="789271">
                  <a:extLst>
                    <a:ext uri="{9D8B030D-6E8A-4147-A177-3AD203B41FA5}">
                      <a16:colId xmlns:a16="http://schemas.microsoft.com/office/drawing/2014/main" val="2785607227"/>
                    </a:ext>
                  </a:extLst>
                </a:gridCol>
                <a:gridCol w="837398">
                  <a:extLst>
                    <a:ext uri="{9D8B030D-6E8A-4147-A177-3AD203B41FA5}">
                      <a16:colId xmlns:a16="http://schemas.microsoft.com/office/drawing/2014/main" val="3370694110"/>
                    </a:ext>
                  </a:extLst>
                </a:gridCol>
                <a:gridCol w="885525">
                  <a:extLst>
                    <a:ext uri="{9D8B030D-6E8A-4147-A177-3AD203B41FA5}">
                      <a16:colId xmlns:a16="http://schemas.microsoft.com/office/drawing/2014/main" val="3824516928"/>
                    </a:ext>
                  </a:extLst>
                </a:gridCol>
                <a:gridCol w="895149">
                  <a:extLst>
                    <a:ext uri="{9D8B030D-6E8A-4147-A177-3AD203B41FA5}">
                      <a16:colId xmlns:a16="http://schemas.microsoft.com/office/drawing/2014/main" val="620486275"/>
                    </a:ext>
                  </a:extLst>
                </a:gridCol>
                <a:gridCol w="875900">
                  <a:extLst>
                    <a:ext uri="{9D8B030D-6E8A-4147-A177-3AD203B41FA5}">
                      <a16:colId xmlns:a16="http://schemas.microsoft.com/office/drawing/2014/main" val="14953885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Predictors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WTS GPS 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Share</a:t>
                      </a:r>
                      <a:br>
                        <a:rPr lang="en-US" dirty="0"/>
                      </a:br>
                      <a:r>
                        <a:rPr lang="en-US" dirty="0"/>
                        <a:t>GPS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Share</a:t>
                      </a:r>
                      <a:br>
                        <a:rPr lang="en-US" dirty="0"/>
                      </a:br>
                      <a:r>
                        <a:rPr lang="en-US" dirty="0"/>
                        <a:t>video 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Share photo house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Share photo receipt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Share photo self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862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kern="1200" dirty="0">
                          <a:effectLst/>
                        </a:rPr>
                        <a:t>Benefit framing 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nl-NL" sz="1800" kern="1200" dirty="0" err="1">
                          <a:effectLst/>
                        </a:rPr>
                        <a:t>n.s.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n.s</a:t>
                      </a:r>
                      <a:r>
                        <a:rPr lang="en-US" dirty="0"/>
                        <a:t>.</a:t>
                      </a:r>
                    </a:p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n.s</a:t>
                      </a:r>
                      <a:r>
                        <a:rPr lang="en-US" dirty="0"/>
                        <a:t>.</a:t>
                      </a:r>
                    </a:p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n.s</a:t>
                      </a:r>
                      <a:r>
                        <a:rPr lang="en-US" dirty="0"/>
                        <a:t>.</a:t>
                      </a:r>
                    </a:p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n.s</a:t>
                      </a:r>
                      <a:r>
                        <a:rPr lang="en-US" dirty="0"/>
                        <a:t>.</a:t>
                      </a:r>
                    </a:p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n.s</a:t>
                      </a:r>
                      <a:r>
                        <a:rPr lang="en-US" dirty="0"/>
                        <a:t>.</a:t>
                      </a:r>
                    </a:p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01536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kern="1200" dirty="0" err="1">
                          <a:effectLst/>
                        </a:rPr>
                        <a:t>Autonomy</a:t>
                      </a:r>
                      <a:r>
                        <a:rPr lang="nl-NL" sz="1800" kern="1200" dirty="0">
                          <a:effectLst/>
                        </a:rPr>
                        <a:t> over data </a:t>
                      </a:r>
                      <a:r>
                        <a:rPr lang="nl-NL" sz="1800" kern="1200" dirty="0" err="1">
                          <a:effectLst/>
                        </a:rPr>
                        <a:t>collection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.11***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-.06*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n.s</a:t>
                      </a:r>
                      <a:r>
                        <a:rPr lang="en-US" dirty="0"/>
                        <a:t>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n.s</a:t>
                      </a:r>
                      <a:r>
                        <a:rPr lang="en-US" dirty="0"/>
                        <a:t>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n.s</a:t>
                      </a:r>
                      <a:r>
                        <a:rPr lang="en-US" dirty="0"/>
                        <a:t>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422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sz="1800" kern="1200" dirty="0">
                          <a:effectLst/>
                        </a:rPr>
                        <a:t>Privacy 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n.s</a:t>
                      </a:r>
                      <a:r>
                        <a:rPr lang="en-US" dirty="0"/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n.s</a:t>
                      </a:r>
                      <a:r>
                        <a:rPr lang="en-US" dirty="0"/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n.s</a:t>
                      </a:r>
                      <a:r>
                        <a:rPr lang="en-US" dirty="0"/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n.s</a:t>
                      </a:r>
                      <a:r>
                        <a:rPr lang="en-US" dirty="0"/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n.s</a:t>
                      </a:r>
                      <a:r>
                        <a:rPr lang="en-US" dirty="0"/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n.s</a:t>
                      </a:r>
                      <a:r>
                        <a:rPr lang="en-US" dirty="0"/>
                        <a:t>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242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70403617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4F5A0C5A-0DD7-437C-B843-B92551CE0A0E}"/>
              </a:ext>
            </a:extLst>
          </p:cNvPr>
          <p:cNvSpPr/>
          <p:nvPr/>
        </p:nvSpPr>
        <p:spPr>
          <a:xfrm>
            <a:off x="558768" y="4557982"/>
            <a:ext cx="48842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600" dirty="0"/>
              <a:t>n=1,853; Average marginal effects; covariates not shown</a:t>
            </a:r>
            <a:endParaRPr lang="en-US" sz="16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918448-A2B5-46E0-B6A6-02A40083802E}"/>
              </a:ext>
            </a:extLst>
          </p:cNvPr>
          <p:cNvSpPr/>
          <p:nvPr/>
        </p:nvSpPr>
        <p:spPr>
          <a:xfrm>
            <a:off x="430179" y="3295968"/>
            <a:ext cx="6778845" cy="852520"/>
          </a:xfrm>
          <a:prstGeom prst="roundRect">
            <a:avLst/>
          </a:prstGeom>
          <a:noFill/>
          <a:ln w="28575">
            <a:solidFill>
              <a:srgbClr val="1BA1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910ECD-3AD1-4884-8F08-1D9D0BD9D37E}"/>
              </a:ext>
            </a:extLst>
          </p:cNvPr>
          <p:cNvSpPr/>
          <p:nvPr/>
        </p:nvSpPr>
        <p:spPr>
          <a:xfrm>
            <a:off x="963863" y="5584053"/>
            <a:ext cx="1026427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200" dirty="0"/>
              <a:t>In </a:t>
            </a:r>
            <a:r>
              <a:rPr lang="nl-NL" sz="2200" dirty="0" err="1"/>
              <a:t>all</a:t>
            </a:r>
            <a:r>
              <a:rPr lang="nl-NL" sz="2200" dirty="0"/>
              <a:t> 3 studies: </a:t>
            </a:r>
            <a:r>
              <a:rPr lang="nl-NL" sz="2200" dirty="0" err="1"/>
              <a:t>sig</a:t>
            </a:r>
            <a:r>
              <a:rPr lang="nl-NL" sz="2200" dirty="0"/>
              <a:t>. </a:t>
            </a:r>
            <a:r>
              <a:rPr lang="nl-NL" sz="2200" dirty="0" err="1"/>
              <a:t>effects</a:t>
            </a:r>
            <a:r>
              <a:rPr lang="nl-NL" sz="2200" dirty="0"/>
              <a:t> of smartphone </a:t>
            </a:r>
            <a:r>
              <a:rPr lang="nl-NL" sz="2200" dirty="0" err="1"/>
              <a:t>use</a:t>
            </a:r>
            <a:r>
              <a:rPr lang="nl-NL" sz="2200" dirty="0"/>
              <a:t> </a:t>
            </a:r>
            <a:r>
              <a:rPr lang="nl-NL" sz="2200" dirty="0" err="1"/>
              <a:t>behaviors</a:t>
            </a:r>
            <a:r>
              <a:rPr lang="nl-NL" sz="2200" dirty="0"/>
              <a:t>, mixed </a:t>
            </a:r>
            <a:r>
              <a:rPr lang="nl-NL" sz="2200" dirty="0" err="1"/>
              <a:t>findings</a:t>
            </a:r>
            <a:r>
              <a:rPr lang="nl-NL" sz="2200" dirty="0"/>
              <a:t> </a:t>
            </a:r>
            <a:r>
              <a:rPr lang="nl-NL" sz="2200" dirty="0" err="1"/>
              <a:t>about</a:t>
            </a:r>
            <a:r>
              <a:rPr lang="nl-NL" sz="2200" dirty="0"/>
              <a:t> the effect of privacy concerns, attitudes </a:t>
            </a:r>
            <a:r>
              <a:rPr lang="nl-NL" sz="2200" dirty="0" err="1"/>
              <a:t>toward</a:t>
            </a:r>
            <a:r>
              <a:rPr lang="nl-NL" sz="2200" dirty="0"/>
              <a:t> </a:t>
            </a:r>
            <a:r>
              <a:rPr lang="nl-NL" sz="2200" dirty="0" err="1"/>
              <a:t>surveys</a:t>
            </a:r>
            <a:r>
              <a:rPr lang="nl-NL" sz="2200" dirty="0"/>
              <a:t>, prior app download </a:t>
            </a:r>
            <a:endParaRPr lang="en-US" sz="220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8E8AAD4-9A54-49FA-8DCC-6910FBEF1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EC294-8F72-4196-B88D-02A6C0F534D3}" type="slidenum">
              <a:rPr lang="en-US" smtClean="0"/>
              <a:t>17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A90D69-3D88-7741-9CE2-DEC15086CBB7}"/>
              </a:ext>
            </a:extLst>
          </p:cNvPr>
          <p:cNvSpPr txBox="1"/>
          <p:nvPr/>
        </p:nvSpPr>
        <p:spPr>
          <a:xfrm>
            <a:off x="8528722" y="6354246"/>
            <a:ext cx="3473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(Struminskaya et al. 2020; 2021)</a:t>
            </a:r>
          </a:p>
        </p:txBody>
      </p:sp>
    </p:spTree>
    <p:extLst>
      <p:ext uri="{BB962C8B-B14F-4D97-AF65-F5344CB8AC3E}">
        <p14:creationId xmlns:p14="http://schemas.microsoft.com/office/powerpoint/2010/main" val="425306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BDA22-1712-45F1-95AC-2289663E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 by Type of Collected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EC748-CD4D-4FF9-8851-CA302236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621A-1640-46F8-B5A8-8D2FE84E8537}" type="slidenum">
              <a:rPr lang="en-US" smtClean="0"/>
              <a:t>18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63F15D0-A4CE-4894-9343-3E5DB7CE8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38" y="1414462"/>
            <a:ext cx="9935118" cy="517437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DBA5E3-6B82-3641-A68F-92E6D1336356}"/>
              </a:ext>
            </a:extLst>
          </p:cNvPr>
          <p:cNvSpPr txBox="1"/>
          <p:nvPr/>
        </p:nvSpPr>
        <p:spPr>
          <a:xfrm>
            <a:off x="5832847" y="6538912"/>
            <a:ext cx="6359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(Struminskaya &amp; Keusch / ODISSEI study; see also Keusch, Struminskaya et al. 2020)</a:t>
            </a:r>
            <a:endParaRPr lang="nl-NL" sz="1400" dirty="0"/>
          </a:p>
        </p:txBody>
      </p:sp>
    </p:spTree>
    <p:extLst>
      <p:ext uri="{BB962C8B-B14F-4D97-AF65-F5344CB8AC3E}">
        <p14:creationId xmlns:p14="http://schemas.microsoft.com/office/powerpoint/2010/main" val="1325071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72657-99A2-4453-9FE0-106468651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678392" cy="1325563"/>
          </a:xfrm>
        </p:spPr>
        <p:txBody>
          <a:bodyPr/>
          <a:lstStyle/>
          <a:p>
            <a:r>
              <a:rPr lang="en-US" dirty="0"/>
              <a:t>Summary (so far)</a:t>
            </a:r>
            <a:endParaRPr lang="en-US" sz="4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7222A-01AD-465E-8BDE-E6BD379DF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7794"/>
            <a:ext cx="6523495" cy="48950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Decisions about sharing are situation-specific, nuanced</a:t>
            </a:r>
          </a:p>
          <a:p>
            <a:r>
              <a:rPr lang="en-US" dirty="0"/>
              <a:t>Hypothetical behavior differs from actual participation behavior</a:t>
            </a:r>
          </a:p>
          <a:p>
            <a:r>
              <a:rPr lang="en-US" dirty="0"/>
              <a:t>The nature of the task more relevant than sensor</a:t>
            </a:r>
          </a:p>
          <a:p>
            <a:r>
              <a:rPr lang="en-US" dirty="0"/>
              <a:t>Clear communication of who asks to share &amp; for what purpose </a:t>
            </a:r>
          </a:p>
          <a:p>
            <a:r>
              <a:rPr lang="en-US" dirty="0"/>
              <a:t>Balance between maximizing sharing and providing detailed information about the data (“backfire effects”)</a:t>
            </a:r>
          </a:p>
          <a:p>
            <a:r>
              <a:rPr lang="en-US" dirty="0"/>
              <a:t>Ceiling effects possible due to loyalty, trust in sponsor </a:t>
            </a:r>
          </a:p>
          <a:p>
            <a:endParaRPr lang="en-US" dirty="0"/>
          </a:p>
        </p:txBody>
      </p:sp>
      <p:pic>
        <p:nvPicPr>
          <p:cNvPr id="5" name="Google Shape;690;p83">
            <a:extLst>
              <a:ext uri="{FF2B5EF4-FFF2-40B4-BE49-F238E27FC236}">
                <a16:creationId xmlns:a16="http://schemas.microsoft.com/office/drawing/2014/main" id="{56DEBA45-C3E3-4A96-8EFF-68C2A924C95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32688" y="1597794"/>
            <a:ext cx="2355370" cy="416669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3597B3-7D7B-4775-AC8F-236E6CE3CBB2}"/>
              </a:ext>
            </a:extLst>
          </p:cNvPr>
          <p:cNvSpPr txBox="1"/>
          <p:nvPr/>
        </p:nvSpPr>
        <p:spPr>
          <a:xfrm>
            <a:off x="7692645" y="5771575"/>
            <a:ext cx="2195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1BA1E2"/>
                </a:solidFill>
              </a:rPr>
              <a:t>“Is this your current location? Yes/No”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5FE0C-E629-4CBF-A041-F6CEFF55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EC294-8F72-4196-B88D-02A6C0F534D3}" type="slidenum">
              <a:rPr lang="en-US" smtClean="0"/>
              <a:t>19</a:t>
            </a:fld>
            <a:endParaRPr lang="en-US"/>
          </a:p>
        </p:txBody>
      </p:sp>
      <p:pic>
        <p:nvPicPr>
          <p:cNvPr id="8" name="Inhaltsplatzhalter 5" descr="Screen Shot 2019-10-22 at 14.32.03.png">
            <a:extLst>
              <a:ext uri="{FF2B5EF4-FFF2-40B4-BE49-F238E27FC236}">
                <a16:creationId xmlns:a16="http://schemas.microsoft.com/office/drawing/2014/main" id="{DD0641AE-CC94-4741-9133-87A8E01F6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" r="648"/>
          <a:stretch>
            <a:fillRect/>
          </a:stretch>
        </p:blipFill>
        <p:spPr>
          <a:xfrm>
            <a:off x="10059052" y="851136"/>
            <a:ext cx="1943467" cy="286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9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tistics Netherlands (CBS)">
            <a:extLst>
              <a:ext uri="{FF2B5EF4-FFF2-40B4-BE49-F238E27FC236}">
                <a16:creationId xmlns:a16="http://schemas.microsoft.com/office/drawing/2014/main" id="{94B55C3A-5170-4DD5-8F7A-EF3A6CDC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561" y="5916878"/>
            <a:ext cx="1785381" cy="93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9F9344-76B7-45B9-A1DF-79B39ADB8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11E8E-556A-4AC9-8ACA-EBA3AA2AF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6041" y="1802680"/>
            <a:ext cx="8410234" cy="43513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Assistant Professor Utrecht University</a:t>
            </a:r>
          </a:p>
          <a:p>
            <a:pPr marL="457200" lvl="1" indent="0">
              <a:buNone/>
            </a:pPr>
            <a:r>
              <a:rPr lang="en-US" dirty="0"/>
              <a:t>Affiliated Researcher Statistics Netherlands</a:t>
            </a:r>
          </a:p>
          <a:p>
            <a:pPr marL="457200" lvl="1" indent="0">
              <a:buNone/>
            </a:pPr>
            <a:r>
              <a:rPr lang="en-US" dirty="0"/>
              <a:t>Data Collection Committee ODISSEI Observatory (GGP, ESS, SHARE, EVS, NKO)</a:t>
            </a:r>
          </a:p>
          <a:p>
            <a:pPr marL="457200" lvl="1" indent="0">
              <a:buNone/>
            </a:pPr>
            <a:r>
              <a:rPr lang="en-US" dirty="0"/>
              <a:t>Board member German Society for Online Research (DGOF)</a:t>
            </a:r>
          </a:p>
          <a:p>
            <a:pPr marL="457200" lvl="1" indent="0">
              <a:buNone/>
            </a:pPr>
            <a:r>
              <a:rPr lang="en-US" dirty="0"/>
              <a:t>Board member IEDI – Integrated Data Collection Infrastructure</a:t>
            </a:r>
          </a:p>
          <a:p>
            <a:pPr marL="457200" lvl="1" indent="0">
              <a:buNone/>
            </a:pPr>
            <a:r>
              <a:rPr lang="en-US" dirty="0"/>
              <a:t>AAPOR Education Committee member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Senior researcher / junior researcher at GESIS (2010-2016)</a:t>
            </a:r>
          </a:p>
          <a:p>
            <a:pPr marL="457200" lvl="1" indent="0">
              <a:buNone/>
            </a:pPr>
            <a:r>
              <a:rPr lang="en-US" dirty="0"/>
              <a:t>PhD Methodology &amp; Statistics, Utrecht University (2014)</a:t>
            </a:r>
          </a:p>
          <a:p>
            <a:pPr marL="457200" lvl="1" indent="0">
              <a:buNone/>
            </a:pPr>
            <a:r>
              <a:rPr lang="en-US" dirty="0"/>
              <a:t>M.A. Sociology University of Mannheim (2010)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E9EEC-AA5D-4136-8A1D-0E1DA7C63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621A-1640-46F8-B5A8-8D2FE84E8537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FB6259-663B-4B75-9F06-03156CDC3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0984"/>
            <a:ext cx="3029712" cy="2020824"/>
          </a:xfrm>
          <a:prstGeom prst="rect">
            <a:avLst/>
          </a:prstGeom>
        </p:spPr>
      </p:pic>
      <p:pic>
        <p:nvPicPr>
          <p:cNvPr id="7" name="Google Shape;84;p17">
            <a:extLst>
              <a:ext uri="{FF2B5EF4-FFF2-40B4-BE49-F238E27FC236}">
                <a16:creationId xmlns:a16="http://schemas.microsoft.com/office/drawing/2014/main" id="{4FDD536D-F95B-4860-8D38-58325BDCBBC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2247" t="19536" r="17200" b="18715"/>
          <a:stretch/>
        </p:blipFill>
        <p:spPr>
          <a:xfrm>
            <a:off x="223876" y="6113300"/>
            <a:ext cx="2024251" cy="719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65BF1A-B614-4EF1-AE0D-E8528CEDF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9558" y="6241426"/>
            <a:ext cx="1532257" cy="5501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ACF1D2-E363-4F9D-9CA4-8A9665221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5260" y="6177362"/>
            <a:ext cx="2107833" cy="6782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7C523A-59CD-40E0-B019-006707761C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0094" y="6181533"/>
            <a:ext cx="2033589" cy="52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61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BB7AC-1ACD-4EFA-B7E1-080BD1FFB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/>
          <a:lstStyle/>
          <a:p>
            <a:r>
              <a:rPr lang="en-US" dirty="0"/>
              <a:t>How much does nonparticipation matter?</a:t>
            </a:r>
          </a:p>
        </p:txBody>
      </p:sp>
    </p:spTree>
    <p:extLst>
      <p:ext uri="{BB962C8B-B14F-4D97-AF65-F5344CB8AC3E}">
        <p14:creationId xmlns:p14="http://schemas.microsoft.com/office/powerpoint/2010/main" val="1697510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F4B87-10B9-45A8-AB27-E9FF791D1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Nonresponse vs. nonparticipation bias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7A619E-A32D-41C6-9499-840490F2A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584" y="3637455"/>
            <a:ext cx="10375451" cy="17528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D273D-42B4-4ADB-B96A-B8E950617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EC294-8F72-4196-B88D-02A6C0F534D3}" type="slidenum">
              <a:rPr lang="en-US" smtClean="0"/>
              <a:t>21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0FA77AE-5F0E-4F8C-A0A3-DBF45680A00F}"/>
              </a:ext>
            </a:extLst>
          </p:cNvPr>
          <p:cNvSpPr txBox="1">
            <a:spLocks/>
          </p:cNvSpPr>
          <p:nvPr/>
        </p:nvSpPr>
        <p:spPr>
          <a:xfrm>
            <a:off x="838200" y="1597794"/>
            <a:ext cx="9990221" cy="4579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Survey &amp; sensor data linked to Dutch registries: </a:t>
            </a:r>
            <a:br>
              <a:rPr lang="en-US" dirty="0"/>
            </a:br>
            <a:r>
              <a:rPr lang="en-US" dirty="0"/>
              <a:t>general population register, </a:t>
            </a:r>
            <a:r>
              <a:rPr lang="en-DE" dirty="0"/>
              <a:t>education register, </a:t>
            </a:r>
            <a:r>
              <a:rPr lang="en-US" dirty="0"/>
              <a:t>households register, </a:t>
            </a:r>
            <a:r>
              <a:rPr lang="en-DE" dirty="0"/>
              <a:t>register of motorized vehicles, dwelling register, employment register</a:t>
            </a:r>
            <a:r>
              <a:rPr lang="en-US" dirty="0"/>
              <a:t>, </a:t>
            </a:r>
            <a:r>
              <a:rPr lang="en-DE" dirty="0"/>
              <a:t>tax register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730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B6995525-048F-4558-AE73-8F2586DDF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17102"/>
            <a:ext cx="10905066" cy="49618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0BE95-33EB-488C-9DF7-6DE592A10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3FEC294-8F72-4196-B88D-02A6C0F534D3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F2D732-1BFF-48BD-9B9E-40EABAA45A55}"/>
              </a:ext>
            </a:extLst>
          </p:cNvPr>
          <p:cNvSpPr/>
          <p:nvPr/>
        </p:nvSpPr>
        <p:spPr>
          <a:xfrm>
            <a:off x="6041840" y="1987434"/>
            <a:ext cx="5506693" cy="4058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84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B6995525-048F-4558-AE73-8F2586DDF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14486"/>
            <a:ext cx="10905066" cy="49618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0BE95-33EB-488C-9DF7-6DE592A10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3FEC294-8F72-4196-B88D-02A6C0F534D3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A52B66E-B8D2-494D-A21A-A9DD61CEF06C}"/>
              </a:ext>
            </a:extLst>
          </p:cNvPr>
          <p:cNvSpPr/>
          <p:nvPr/>
        </p:nvSpPr>
        <p:spPr>
          <a:xfrm>
            <a:off x="5175734" y="5544776"/>
            <a:ext cx="6178066" cy="365125"/>
          </a:xfrm>
          <a:prstGeom prst="roundRect">
            <a:avLst/>
          </a:prstGeom>
          <a:noFill/>
          <a:ln w="28575">
            <a:solidFill>
              <a:srgbClr val="D80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DA1D39-2793-402E-92AE-519BF020AF12}"/>
              </a:ext>
            </a:extLst>
          </p:cNvPr>
          <p:cNvSpPr/>
          <p:nvPr/>
        </p:nvSpPr>
        <p:spPr>
          <a:xfrm>
            <a:off x="5175734" y="3334137"/>
            <a:ext cx="920266" cy="268450"/>
          </a:xfrm>
          <a:prstGeom prst="roundRect">
            <a:avLst/>
          </a:prstGeom>
          <a:noFill/>
          <a:ln w="28575">
            <a:solidFill>
              <a:srgbClr val="D80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9F765F1-267E-42C1-91C7-B0418F81295F}"/>
              </a:ext>
            </a:extLst>
          </p:cNvPr>
          <p:cNvSpPr/>
          <p:nvPr/>
        </p:nvSpPr>
        <p:spPr>
          <a:xfrm>
            <a:off x="8362133" y="3334137"/>
            <a:ext cx="920266" cy="268450"/>
          </a:xfrm>
          <a:prstGeom prst="roundRect">
            <a:avLst/>
          </a:prstGeom>
          <a:noFill/>
          <a:ln w="28575">
            <a:solidFill>
              <a:srgbClr val="D80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3B584B0-043C-4ACE-AF08-304B411955B9}"/>
              </a:ext>
            </a:extLst>
          </p:cNvPr>
          <p:cNvSpPr/>
          <p:nvPr/>
        </p:nvSpPr>
        <p:spPr>
          <a:xfrm>
            <a:off x="5169316" y="4171006"/>
            <a:ext cx="920266" cy="268450"/>
          </a:xfrm>
          <a:prstGeom prst="roundRect">
            <a:avLst/>
          </a:prstGeom>
          <a:noFill/>
          <a:ln w="28575">
            <a:solidFill>
              <a:srgbClr val="D80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933EBF7-386F-4A1B-943D-A4748C52AA4A}"/>
              </a:ext>
            </a:extLst>
          </p:cNvPr>
          <p:cNvSpPr/>
          <p:nvPr/>
        </p:nvSpPr>
        <p:spPr>
          <a:xfrm>
            <a:off x="9422078" y="4171006"/>
            <a:ext cx="920266" cy="268450"/>
          </a:xfrm>
          <a:prstGeom prst="roundRect">
            <a:avLst/>
          </a:prstGeom>
          <a:noFill/>
          <a:ln w="28575">
            <a:solidFill>
              <a:srgbClr val="D80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EEBA1-2758-5641-B1C9-89584D2DE695}"/>
              </a:ext>
            </a:extLst>
          </p:cNvPr>
          <p:cNvSpPr txBox="1"/>
          <p:nvPr/>
        </p:nvSpPr>
        <p:spPr>
          <a:xfrm>
            <a:off x="9887920" y="6598417"/>
            <a:ext cx="2328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(Struminskaya et al. 2021)</a:t>
            </a:r>
          </a:p>
        </p:txBody>
      </p:sp>
    </p:spTree>
    <p:extLst>
      <p:ext uri="{BB962C8B-B14F-4D97-AF65-F5344CB8AC3E}">
        <p14:creationId xmlns:p14="http://schemas.microsoft.com/office/powerpoint/2010/main" val="4757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19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B6995525-048F-4558-AE73-8F2586DDF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14486"/>
            <a:ext cx="10905066" cy="49618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0BE95-33EB-488C-9DF7-6DE592A10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3FEC294-8F72-4196-B88D-02A6C0F534D3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DA1D39-2793-402E-92AE-519BF020AF12}"/>
              </a:ext>
            </a:extLst>
          </p:cNvPr>
          <p:cNvSpPr/>
          <p:nvPr/>
        </p:nvSpPr>
        <p:spPr>
          <a:xfrm>
            <a:off x="8376134" y="4193673"/>
            <a:ext cx="920266" cy="268450"/>
          </a:xfrm>
          <a:prstGeom prst="roundRect">
            <a:avLst/>
          </a:prstGeom>
          <a:noFill/>
          <a:ln w="28575">
            <a:solidFill>
              <a:srgbClr val="D80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9F765F1-267E-42C1-91C7-B0418F81295F}"/>
              </a:ext>
            </a:extLst>
          </p:cNvPr>
          <p:cNvSpPr/>
          <p:nvPr/>
        </p:nvSpPr>
        <p:spPr>
          <a:xfrm>
            <a:off x="6232543" y="3602587"/>
            <a:ext cx="920266" cy="568419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3B584B0-043C-4ACE-AF08-304B411955B9}"/>
              </a:ext>
            </a:extLst>
          </p:cNvPr>
          <p:cNvSpPr/>
          <p:nvPr/>
        </p:nvSpPr>
        <p:spPr>
          <a:xfrm>
            <a:off x="7295623" y="4139487"/>
            <a:ext cx="920266" cy="568419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933EBF7-386F-4A1B-943D-A4748C52AA4A}"/>
              </a:ext>
            </a:extLst>
          </p:cNvPr>
          <p:cNvSpPr/>
          <p:nvPr/>
        </p:nvSpPr>
        <p:spPr>
          <a:xfrm>
            <a:off x="9427787" y="4980282"/>
            <a:ext cx="920266" cy="560981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EEBA1-2758-5641-B1C9-89584D2DE695}"/>
              </a:ext>
            </a:extLst>
          </p:cNvPr>
          <p:cNvSpPr txBox="1"/>
          <p:nvPr/>
        </p:nvSpPr>
        <p:spPr>
          <a:xfrm>
            <a:off x="9887920" y="6598417"/>
            <a:ext cx="2328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(Struminskaya et al. 2021)</a:t>
            </a:r>
          </a:p>
        </p:txBody>
      </p:sp>
      <p:sp>
        <p:nvSpPr>
          <p:cNvPr id="10" name="Rectangle: Rounded Corners 17">
            <a:extLst>
              <a:ext uri="{FF2B5EF4-FFF2-40B4-BE49-F238E27FC236}">
                <a16:creationId xmlns:a16="http://schemas.microsoft.com/office/drawing/2014/main" id="{4FB20876-67E3-D447-B925-D68E370E5E0A}"/>
              </a:ext>
            </a:extLst>
          </p:cNvPr>
          <p:cNvSpPr/>
          <p:nvPr/>
        </p:nvSpPr>
        <p:spPr>
          <a:xfrm>
            <a:off x="6232543" y="4439456"/>
            <a:ext cx="920266" cy="26845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0A7CA6-5B22-C549-828C-C555365639CF}"/>
              </a:ext>
            </a:extLst>
          </p:cNvPr>
          <p:cNvSpPr txBox="1"/>
          <p:nvPr/>
        </p:nvSpPr>
        <p:spPr>
          <a:xfrm>
            <a:off x="6232543" y="6053328"/>
            <a:ext cx="119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0070C0"/>
                </a:solidFill>
              </a:rPr>
              <a:t>Mobility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12E64A-CD17-C047-9289-80671E0763BE}"/>
              </a:ext>
            </a:extLst>
          </p:cNvPr>
          <p:cNvSpPr txBox="1"/>
          <p:nvPr/>
        </p:nvSpPr>
        <p:spPr>
          <a:xfrm>
            <a:off x="7184136" y="5943514"/>
            <a:ext cx="142646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7030A0"/>
                </a:solidFill>
              </a:rPr>
              <a:t>Type of</a:t>
            </a:r>
            <a:br>
              <a:rPr lang="en-DE" dirty="0">
                <a:solidFill>
                  <a:srgbClr val="7030A0"/>
                </a:solidFill>
              </a:rPr>
            </a:br>
            <a:r>
              <a:rPr lang="en-DE" dirty="0">
                <a:solidFill>
                  <a:srgbClr val="7030A0"/>
                </a:solidFill>
              </a:rPr>
              <a:t>community</a:t>
            </a:r>
          </a:p>
        </p:txBody>
      </p:sp>
      <p:sp>
        <p:nvSpPr>
          <p:cNvPr id="13" name="Rectangle: Rounded Corners 16">
            <a:extLst>
              <a:ext uri="{FF2B5EF4-FFF2-40B4-BE49-F238E27FC236}">
                <a16:creationId xmlns:a16="http://schemas.microsoft.com/office/drawing/2014/main" id="{7CDD6E8E-692E-2B4A-8DDA-A5CBA3F18E2F}"/>
              </a:ext>
            </a:extLst>
          </p:cNvPr>
          <p:cNvSpPr/>
          <p:nvPr/>
        </p:nvSpPr>
        <p:spPr>
          <a:xfrm>
            <a:off x="8382230" y="4711833"/>
            <a:ext cx="920266" cy="268450"/>
          </a:xfrm>
          <a:prstGeom prst="roundRect">
            <a:avLst/>
          </a:prstGeom>
          <a:noFill/>
          <a:ln w="28575">
            <a:solidFill>
              <a:srgbClr val="D80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D9BA39-A4AA-D24F-B523-F5A4D3C614DD}"/>
              </a:ext>
            </a:extLst>
          </p:cNvPr>
          <p:cNvSpPr txBox="1"/>
          <p:nvPr/>
        </p:nvSpPr>
        <p:spPr>
          <a:xfrm>
            <a:off x="8318222" y="5914188"/>
            <a:ext cx="142646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D90073"/>
                </a:solidFill>
              </a:rPr>
              <a:t>Living conditions</a:t>
            </a:r>
          </a:p>
        </p:txBody>
      </p:sp>
      <p:sp>
        <p:nvSpPr>
          <p:cNvPr id="15" name="Rectangle: Rounded Corners 16">
            <a:extLst>
              <a:ext uri="{FF2B5EF4-FFF2-40B4-BE49-F238E27FC236}">
                <a16:creationId xmlns:a16="http://schemas.microsoft.com/office/drawing/2014/main" id="{5A31F756-257A-C748-B581-FF1A5EA9DEFC}"/>
              </a:ext>
            </a:extLst>
          </p:cNvPr>
          <p:cNvSpPr/>
          <p:nvPr/>
        </p:nvSpPr>
        <p:spPr>
          <a:xfrm>
            <a:off x="10430486" y="1968632"/>
            <a:ext cx="920266" cy="536824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5713F8-BAF4-5641-8D7F-171CC3A243CB}"/>
              </a:ext>
            </a:extLst>
          </p:cNvPr>
          <p:cNvSpPr txBox="1"/>
          <p:nvPr/>
        </p:nvSpPr>
        <p:spPr>
          <a:xfrm>
            <a:off x="9366734" y="5921438"/>
            <a:ext cx="142646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solidFill>
                  <a:srgbClr val="92D050"/>
                </a:solidFill>
              </a:rPr>
              <a:t>Financial situation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D605434-AE6F-48CD-804D-5C0C57FAF0BB}"/>
              </a:ext>
            </a:extLst>
          </p:cNvPr>
          <p:cNvSpPr txBox="1">
            <a:spLocks/>
          </p:cNvSpPr>
          <p:nvPr/>
        </p:nvSpPr>
        <p:spPr>
          <a:xfrm>
            <a:off x="694348" y="308163"/>
            <a:ext cx="7681786" cy="1024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Small biases, but depends on research question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36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2" grpId="0" animBg="1"/>
      <p:bldP spid="10" grpId="0" animBg="1"/>
      <p:bldP spid="2" grpId="0"/>
      <p:bldP spid="3" grpId="0"/>
      <p:bldP spid="13" grpId="0" animBg="1"/>
      <p:bldP spid="14" grpId="0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BB7AC-1ACD-4EFA-B7E1-080BD1FFB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/>
          <a:lstStyle/>
          <a:p>
            <a:r>
              <a:rPr lang="en-US" dirty="0"/>
              <a:t>Does this hold for digital traces?</a:t>
            </a:r>
          </a:p>
        </p:txBody>
      </p:sp>
    </p:spTree>
    <p:extLst>
      <p:ext uri="{BB962C8B-B14F-4D97-AF65-F5344CB8AC3E}">
        <p14:creationId xmlns:p14="http://schemas.microsoft.com/office/powerpoint/2010/main" val="56669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A9EEC-684A-9640-AC93-10741786D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Selectivity in donation of social media data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68AB5-514A-4D47-8F76-2AE953EC0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176458" cy="4351338"/>
          </a:xfrm>
        </p:spPr>
        <p:txBody>
          <a:bodyPr>
            <a:normAutofit fontScale="92500" lnSpcReduction="10000"/>
          </a:bodyPr>
          <a:lstStyle/>
          <a:p>
            <a:r>
              <a:rPr lang="en-DE" dirty="0">
                <a:hlinkClick r:id="rId2"/>
              </a:rPr>
              <a:t>Project AWeSome</a:t>
            </a:r>
            <a:r>
              <a:rPr lang="en-DE" dirty="0"/>
              <a:t> (Adolescents, Well-being, and Social Media) by University of Amsterdam</a:t>
            </a:r>
          </a:p>
          <a:p>
            <a:r>
              <a:rPr lang="en-GB" dirty="0"/>
              <a:t>Topics: social media use, well-being, social relationships, self-regulation</a:t>
            </a:r>
            <a:endParaRPr lang="en-DE" dirty="0"/>
          </a:p>
          <a:p>
            <a:r>
              <a:rPr lang="en-DE" dirty="0"/>
              <a:t>Teenagers 13-15 yo in </a:t>
            </a:r>
            <a:r>
              <a:rPr lang="en-US" dirty="0"/>
              <a:t>NL</a:t>
            </a:r>
            <a:r>
              <a:rPr lang="en-DE" dirty="0"/>
              <a:t>, recruited f2f at school, parental consent provided (N = 388)</a:t>
            </a:r>
            <a:endParaRPr lang="en-US" dirty="0"/>
          </a:p>
          <a:p>
            <a:r>
              <a:rPr lang="en-US" dirty="0"/>
              <a:t>80% have Instagram account(s)</a:t>
            </a:r>
          </a:p>
          <a:p>
            <a:r>
              <a:rPr lang="en-US" dirty="0"/>
              <a:t>32% donated Instagram data (raw)</a:t>
            </a:r>
            <a:endParaRPr lang="en-DE" dirty="0"/>
          </a:p>
        </p:txBody>
      </p:sp>
      <p:pic>
        <p:nvPicPr>
          <p:cNvPr id="4" name="Picture 3" descr="A group of people pos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DC1C1D7-B897-574E-923D-4F295D80DE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344" y="4336680"/>
            <a:ext cx="6014656" cy="2521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9D7C45-C61F-4F2D-9C54-7CFB2EE8E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138" y="1671714"/>
            <a:ext cx="5757862" cy="232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23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FBE9A-F6BA-4EF7-BFAA-02EC73F8C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(again) and loyalty (again) are key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E7C21-312E-45D3-8693-3631428C9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63" y="1681163"/>
            <a:ext cx="2979737" cy="823912"/>
          </a:xfrm>
        </p:spPr>
        <p:txBody>
          <a:bodyPr/>
          <a:lstStyle/>
          <a:p>
            <a:r>
              <a:rPr lang="en-US" dirty="0"/>
              <a:t>Sociability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659697-402B-4495-B7E1-A2CB41B13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663" y="2505075"/>
            <a:ext cx="2979737" cy="3684588"/>
          </a:xfrm>
        </p:spPr>
        <p:txBody>
          <a:bodyPr>
            <a:normAutofit/>
          </a:bodyPr>
          <a:lstStyle/>
          <a:p>
            <a:r>
              <a:rPr lang="en-US" sz="2000" dirty="0"/>
              <a:t>Social comparison</a:t>
            </a:r>
          </a:p>
          <a:p>
            <a:r>
              <a:rPr lang="en-US" sz="2000" dirty="0"/>
              <a:t># good friends</a:t>
            </a:r>
          </a:p>
          <a:p>
            <a:r>
              <a:rPr lang="en-US" sz="2000" dirty="0"/>
              <a:t>Friendship quality</a:t>
            </a:r>
          </a:p>
          <a:p>
            <a:r>
              <a:rPr lang="en-US" sz="2000" dirty="0"/>
              <a:t>Parental phone rules</a:t>
            </a:r>
          </a:p>
          <a:p>
            <a:r>
              <a:rPr lang="en-US" sz="2000" dirty="0"/>
              <a:t>Parental knowledge</a:t>
            </a:r>
          </a:p>
          <a:p>
            <a:r>
              <a:rPr lang="en-US" sz="2000" dirty="0"/>
              <a:t>Adolescent dis-</a:t>
            </a:r>
            <a:br>
              <a:rPr lang="en-US" sz="2000" dirty="0"/>
            </a:br>
            <a:r>
              <a:rPr lang="en-US" sz="2000" dirty="0"/>
              <a:t>closure &amp; secrecy*** (AME=.10)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D8DD4-BAC2-4C56-AD5C-F8CFC2A18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621A-1640-46F8-B5A8-8D2FE84E8537}" type="slidenum">
              <a:rPr lang="en-US" smtClean="0"/>
              <a:t>27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85660F6-1237-4C28-A481-99EB14F393CF}"/>
              </a:ext>
            </a:extLst>
          </p:cNvPr>
          <p:cNvSpPr txBox="1">
            <a:spLocks/>
          </p:cNvSpPr>
          <p:nvPr/>
        </p:nvSpPr>
        <p:spPr>
          <a:xfrm>
            <a:off x="3554413" y="1681163"/>
            <a:ext cx="297973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Psychological chars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E7ADAE0-5113-4260-8148-3163894E38A6}"/>
              </a:ext>
            </a:extLst>
          </p:cNvPr>
          <p:cNvSpPr txBox="1">
            <a:spLocks/>
          </p:cNvSpPr>
          <p:nvPr/>
        </p:nvSpPr>
        <p:spPr>
          <a:xfrm>
            <a:off x="3554413" y="2505075"/>
            <a:ext cx="297973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Affective well-being</a:t>
            </a:r>
          </a:p>
          <a:p>
            <a:r>
              <a:rPr lang="en-US" sz="2000" dirty="0"/>
              <a:t>Cognitive well-being</a:t>
            </a:r>
          </a:p>
          <a:p>
            <a:r>
              <a:rPr lang="en-US" sz="2000" dirty="0"/>
              <a:t>Positive affect</a:t>
            </a:r>
          </a:p>
          <a:p>
            <a:r>
              <a:rPr lang="en-US" sz="2000" dirty="0"/>
              <a:t>Negative affect</a:t>
            </a:r>
          </a:p>
          <a:p>
            <a:r>
              <a:rPr lang="en-US" sz="2000" dirty="0"/>
              <a:t>Self-esteem* </a:t>
            </a:r>
            <a:br>
              <a:rPr lang="en-US" sz="2000" dirty="0"/>
            </a:br>
            <a:r>
              <a:rPr lang="en-US" sz="2000" dirty="0"/>
              <a:t>(AME=-.08)</a:t>
            </a:r>
          </a:p>
          <a:p>
            <a:r>
              <a:rPr lang="en-US" sz="2000" dirty="0"/>
              <a:t>Loneliness</a:t>
            </a:r>
          </a:p>
          <a:p>
            <a:r>
              <a:rPr lang="en-US" sz="2000" dirty="0"/>
              <a:t>Self-regulation*** (AME=1.23)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3FEA42E-1311-4F70-9AA3-04F9AF42A077}"/>
              </a:ext>
            </a:extLst>
          </p:cNvPr>
          <p:cNvSpPr txBox="1">
            <a:spLocks/>
          </p:cNvSpPr>
          <p:nvPr/>
        </p:nvSpPr>
        <p:spPr>
          <a:xfrm>
            <a:off x="6354763" y="1671638"/>
            <a:ext cx="297973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Social media, SP use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DABF21F-DD03-4B42-9785-56160F9668D7}"/>
              </a:ext>
            </a:extLst>
          </p:cNvPr>
          <p:cNvSpPr txBox="1">
            <a:spLocks/>
          </p:cNvSpPr>
          <p:nvPr/>
        </p:nvSpPr>
        <p:spPr>
          <a:xfrm>
            <a:off x="6354763" y="2495550"/>
            <a:ext cx="2979737" cy="3684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# accounts</a:t>
            </a:r>
          </a:p>
          <a:p>
            <a:r>
              <a:rPr lang="en-US" sz="2000" dirty="0" err="1"/>
              <a:t>Sphone</a:t>
            </a:r>
            <a:r>
              <a:rPr lang="en-US" sz="2000" dirty="0"/>
              <a:t> self-monitor.</a:t>
            </a:r>
          </a:p>
          <a:p>
            <a:r>
              <a:rPr lang="en-US" sz="2000" dirty="0" err="1"/>
              <a:t>Sphone</a:t>
            </a:r>
            <a:r>
              <a:rPr lang="en-US" sz="2000" dirty="0"/>
              <a:t> type (iPhone)</a:t>
            </a:r>
          </a:p>
          <a:p>
            <a:r>
              <a:rPr lang="en-US" sz="2000" dirty="0"/>
              <a:t># followers</a:t>
            </a:r>
          </a:p>
          <a:p>
            <a:r>
              <a:rPr lang="en-US" sz="2000" dirty="0"/>
              <a:t>Importance followers</a:t>
            </a:r>
          </a:p>
          <a:p>
            <a:r>
              <a:rPr lang="en-US" sz="2000" dirty="0"/>
              <a:t># likes on post</a:t>
            </a:r>
          </a:p>
          <a:p>
            <a:r>
              <a:rPr lang="en-US" sz="2000" dirty="0"/>
              <a:t>Eval. of reactions</a:t>
            </a:r>
          </a:p>
          <a:p>
            <a:r>
              <a:rPr lang="en-US" sz="2000" dirty="0"/>
              <a:t>Eval. # of reactions</a:t>
            </a:r>
          </a:p>
          <a:p>
            <a:r>
              <a:rPr lang="en-US" sz="2000" dirty="0"/>
              <a:t>Importance positive reactions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E7C5DF7-35AF-483B-B9FB-9812EB0921AE}"/>
              </a:ext>
            </a:extLst>
          </p:cNvPr>
          <p:cNvSpPr txBox="1">
            <a:spLocks/>
          </p:cNvSpPr>
          <p:nvPr/>
        </p:nvSpPr>
        <p:spPr>
          <a:xfrm>
            <a:off x="9240838" y="1671638"/>
            <a:ext cx="297973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Study design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180C8989-B7B8-44E5-BD97-BC3DB25394B4}"/>
              </a:ext>
            </a:extLst>
          </p:cNvPr>
          <p:cNvSpPr txBox="1">
            <a:spLocks/>
          </p:cNvSpPr>
          <p:nvPr/>
        </p:nvSpPr>
        <p:spPr>
          <a:xfrm>
            <a:off x="9240838" y="2495550"/>
            <a:ext cx="297973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# completed ESM1</a:t>
            </a:r>
          </a:p>
          <a:p>
            <a:r>
              <a:rPr lang="en-US" sz="2000" dirty="0"/>
              <a:t># completed ESM2*** (AME=.004)</a:t>
            </a:r>
          </a:p>
          <a:p>
            <a:r>
              <a:rPr lang="en-US" sz="2000" dirty="0"/>
              <a:t># completed surveys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412770F-167F-4CDD-8639-AE27C98299ED}"/>
              </a:ext>
            </a:extLst>
          </p:cNvPr>
          <p:cNvSpPr/>
          <p:nvPr/>
        </p:nvSpPr>
        <p:spPr>
          <a:xfrm>
            <a:off x="601663" y="4476750"/>
            <a:ext cx="2703546" cy="976663"/>
          </a:xfrm>
          <a:prstGeom prst="roundRect">
            <a:avLst/>
          </a:prstGeom>
          <a:noFill/>
          <a:ln w="28575">
            <a:solidFill>
              <a:srgbClr val="1BA1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A5B5B98-9044-40F5-833D-3020FAAB5478}"/>
              </a:ext>
            </a:extLst>
          </p:cNvPr>
          <p:cNvSpPr/>
          <p:nvPr/>
        </p:nvSpPr>
        <p:spPr>
          <a:xfrm>
            <a:off x="3554413" y="5146056"/>
            <a:ext cx="2703546" cy="614713"/>
          </a:xfrm>
          <a:prstGeom prst="roundRect">
            <a:avLst/>
          </a:prstGeom>
          <a:noFill/>
          <a:ln w="28575">
            <a:solidFill>
              <a:srgbClr val="1BA1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D2C3855-5754-44D7-A024-AD4C0B00D4EB}"/>
              </a:ext>
            </a:extLst>
          </p:cNvPr>
          <p:cNvSpPr/>
          <p:nvPr/>
        </p:nvSpPr>
        <p:spPr>
          <a:xfrm>
            <a:off x="3554413" y="4086225"/>
            <a:ext cx="2703546" cy="614713"/>
          </a:xfrm>
          <a:prstGeom prst="roundRect">
            <a:avLst/>
          </a:prstGeom>
          <a:noFill/>
          <a:ln w="28575">
            <a:solidFill>
              <a:srgbClr val="1BA1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371A651-F140-4C5C-8099-C87E0DFE9A37}"/>
              </a:ext>
            </a:extLst>
          </p:cNvPr>
          <p:cNvSpPr/>
          <p:nvPr/>
        </p:nvSpPr>
        <p:spPr>
          <a:xfrm>
            <a:off x="9240838" y="2918268"/>
            <a:ext cx="2703546" cy="614713"/>
          </a:xfrm>
          <a:prstGeom prst="roundRect">
            <a:avLst/>
          </a:prstGeom>
          <a:noFill/>
          <a:ln w="28575">
            <a:solidFill>
              <a:srgbClr val="1BA1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6074A9-9096-407E-B9C2-BF87C3915A80}"/>
              </a:ext>
            </a:extLst>
          </p:cNvPr>
          <p:cNvSpPr/>
          <p:nvPr/>
        </p:nvSpPr>
        <p:spPr>
          <a:xfrm>
            <a:off x="601663" y="6382921"/>
            <a:ext cx="109153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Logistic regressions donated (1) vs. did not donate (0), models include sex, grade, education, N varies 146-316.  </a:t>
            </a:r>
          </a:p>
        </p:txBody>
      </p:sp>
    </p:spTree>
    <p:extLst>
      <p:ext uri="{BB962C8B-B14F-4D97-AF65-F5344CB8AC3E}">
        <p14:creationId xmlns:p14="http://schemas.microsoft.com/office/powerpoint/2010/main" val="307418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BB7AC-1ACD-4EFA-B7E1-080BD1FFB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/>
          <a:lstStyle/>
          <a:p>
            <a:r>
              <a:rPr lang="en-US" dirty="0"/>
              <a:t>Giving </a:t>
            </a:r>
            <a:r>
              <a:rPr lang="en-US" dirty="0">
                <a:solidFill>
                  <a:srgbClr val="D90073"/>
                </a:solidFill>
              </a:rPr>
              <a:t>agency</a:t>
            </a:r>
            <a:r>
              <a:rPr lang="en-US" dirty="0"/>
              <a:t> to participants</a:t>
            </a:r>
          </a:p>
        </p:txBody>
      </p:sp>
    </p:spTree>
    <p:extLst>
      <p:ext uri="{BB962C8B-B14F-4D97-AF65-F5344CB8AC3E}">
        <p14:creationId xmlns:p14="http://schemas.microsoft.com/office/powerpoint/2010/main" val="1677172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737F1-4A54-A545-B418-2B38B65E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Privacy-preserving Data Donation Workflow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67E7A-2A04-2145-AC23-F9DD7ECC0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5738"/>
            <a:ext cx="12192000" cy="36684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4AACFB-12E0-8A45-A218-D03F6F602681}"/>
              </a:ext>
            </a:extLst>
          </p:cNvPr>
          <p:cNvSpPr/>
          <p:nvPr/>
        </p:nvSpPr>
        <p:spPr>
          <a:xfrm>
            <a:off x="10278658" y="6492875"/>
            <a:ext cx="3321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sz="1400" dirty="0">
                <a:hlinkClick r:id="rId3"/>
              </a:rPr>
              <a:t>Boeschoten et al. 2020 </a:t>
            </a:r>
            <a:r>
              <a:rPr lang="en-DE" sz="1400" dirty="0"/>
              <a:t>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1321C34-3A4C-DC4B-A156-7A3D59BF8B30}"/>
              </a:ext>
            </a:extLst>
          </p:cNvPr>
          <p:cNvSpPr/>
          <p:nvPr/>
        </p:nvSpPr>
        <p:spPr>
          <a:xfrm>
            <a:off x="5206095" y="1914801"/>
            <a:ext cx="4833255" cy="4029434"/>
          </a:xfrm>
          <a:prstGeom prst="roundRect">
            <a:avLst/>
          </a:prstGeom>
          <a:noFill/>
          <a:ln w="57150">
            <a:solidFill>
              <a:srgbClr val="D90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1455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F55BF-9519-4F42-A564-88955B482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5181600" cy="1325563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439C7-4771-42CC-8F8B-885D4151B3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99774-467B-48C5-94E0-77F86598D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621A-1640-46F8-B5A8-8D2FE84E8537}" type="slidenum">
              <a:rPr lang="en-US" smtClean="0"/>
              <a:t>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3DEC00-3E91-4A78-AD74-6700098334CF}"/>
              </a:ext>
            </a:extLst>
          </p:cNvPr>
          <p:cNvSpPr txBox="1">
            <a:spLocks/>
          </p:cNvSpPr>
          <p:nvPr/>
        </p:nvSpPr>
        <p:spPr>
          <a:xfrm>
            <a:off x="8747919" y="369866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Solution (?)</a:t>
            </a:r>
          </a:p>
        </p:txBody>
      </p:sp>
      <p:pic>
        <p:nvPicPr>
          <p:cNvPr id="1028" name="Picture 4" descr="After brief plateau, telephone survey response rates have fallen again">
            <a:extLst>
              <a:ext uri="{FF2B5EF4-FFF2-40B4-BE49-F238E27FC236}">
                <a16:creationId xmlns:a16="http://schemas.microsoft.com/office/drawing/2014/main" id="{A672A3B9-3D59-4553-BCCA-2C3E5C99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15" y="1739959"/>
            <a:ext cx="371475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AFCDED-B763-41A0-9DE2-700602F301AC}"/>
              </a:ext>
            </a:extLst>
          </p:cNvPr>
          <p:cNvSpPr txBox="1"/>
          <p:nvPr/>
        </p:nvSpPr>
        <p:spPr>
          <a:xfrm>
            <a:off x="368314" y="6023074"/>
            <a:ext cx="4025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Pew Research Center 2019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96E968-B7A0-44E8-883D-5C48E0902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752" y="1829386"/>
            <a:ext cx="1521472" cy="12312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1A572B-8F5E-4639-80C0-EFE2F78751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2115" y="4703461"/>
            <a:ext cx="1868317" cy="12972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289FD7-E26D-49BD-BDB3-DA22AB5B71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2658" y="4266959"/>
            <a:ext cx="1641145" cy="17337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956615-4B63-488B-AD1F-BF8E074B0C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5444" t="-1788" r="7401" b="1788"/>
          <a:stretch/>
        </p:blipFill>
        <p:spPr>
          <a:xfrm>
            <a:off x="4552954" y="2917511"/>
            <a:ext cx="1824603" cy="18020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36CE3B-F018-4D96-9835-958A5977F8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3256" t="-1788" r="5154" b="1788"/>
          <a:stretch/>
        </p:blipFill>
        <p:spPr>
          <a:xfrm>
            <a:off x="5923575" y="1784489"/>
            <a:ext cx="1942957" cy="18020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8C854D-E979-4D64-A86E-2735853463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037" t="-1688" r="-12093" b="3457"/>
          <a:stretch/>
        </p:blipFill>
        <p:spPr>
          <a:xfrm>
            <a:off x="6261233" y="3541495"/>
            <a:ext cx="1829667" cy="120827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8E1D097-022D-444A-8D73-E6D7CE9F131B}"/>
              </a:ext>
            </a:extLst>
          </p:cNvPr>
          <p:cNvSpPr txBox="1">
            <a:spLocks/>
          </p:cNvSpPr>
          <p:nvPr/>
        </p:nvSpPr>
        <p:spPr>
          <a:xfrm>
            <a:off x="4791079" y="394833"/>
            <a:ext cx="5181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Opportunity</a:t>
            </a:r>
          </a:p>
        </p:txBody>
      </p:sp>
      <p:pic>
        <p:nvPicPr>
          <p:cNvPr id="1026" name="Picture 2" descr="Social media buttons Vectors &amp; Illustrations for Free Download | Freepik">
            <a:extLst>
              <a:ext uri="{FF2B5EF4-FFF2-40B4-BE49-F238E27FC236}">
                <a16:creationId xmlns:a16="http://schemas.microsoft.com/office/drawing/2014/main" id="{8CC3C831-38FD-4F7E-A845-9377F249A37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302" y="1821577"/>
            <a:ext cx="2621236" cy="246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E9DD068C-21AC-40F2-96F2-31E1A4A17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301" y="4374283"/>
            <a:ext cx="1216881" cy="44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00AB2D-783F-476A-97B1-725F8C14AF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34302" y="4831661"/>
            <a:ext cx="2621236" cy="364742"/>
          </a:xfrm>
          <a:prstGeom prst="rect">
            <a:avLst/>
          </a:prstGeom>
        </p:spPr>
      </p:pic>
      <p:pic>
        <p:nvPicPr>
          <p:cNvPr id="1030" name="Picture 6" descr="Mijn Bonus Box - Nu nóg meer persoonlijk voordeel | Albert Heijn">
            <a:extLst>
              <a:ext uri="{FF2B5EF4-FFF2-40B4-BE49-F238E27FC236}">
                <a16:creationId xmlns:a16="http://schemas.microsoft.com/office/drawing/2014/main" id="{BFCFDAEE-3540-48BF-8245-EB814C7AC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1642">
            <a:off x="10002713" y="4036788"/>
            <a:ext cx="809801" cy="100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am's Business Membership - Sam's Club">
            <a:extLst>
              <a:ext uri="{FF2B5EF4-FFF2-40B4-BE49-F238E27FC236}">
                <a16:creationId xmlns:a16="http://schemas.microsoft.com/office/drawing/2014/main" id="{8D0024D5-E28D-4003-A7D8-9613060C9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042" y="4383807"/>
            <a:ext cx="691496" cy="43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itness tracker Icon - Free PNG &amp; SVG 3059500 - Noun Project">
            <a:extLst>
              <a:ext uri="{FF2B5EF4-FFF2-40B4-BE49-F238E27FC236}">
                <a16:creationId xmlns:a16="http://schemas.microsoft.com/office/drawing/2014/main" id="{D2C1E072-1274-480B-8F68-C776304BC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690" y="5347762"/>
            <a:ext cx="1229110" cy="122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oogle Shape;366;p46">
            <a:extLst>
              <a:ext uri="{FF2B5EF4-FFF2-40B4-BE49-F238E27FC236}">
                <a16:creationId xmlns:a16="http://schemas.microsoft.com/office/drawing/2014/main" id="{280BE095-189F-4B18-85DB-F238CDD0B0FA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238034" y="5207968"/>
            <a:ext cx="1340575" cy="1445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9946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46091-F95F-4563-A349-40CA98E0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Data Donation Infrastructure (D3I)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9A4DC-50DC-4E04-B19B-6A987DE95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With Laura Boeschoten, Daniel Oberski et al.</a:t>
            </a:r>
          </a:p>
          <a:p>
            <a:r>
              <a:rPr lang="en-US" dirty="0"/>
              <a:t>6 Dutch universities, funding for 3 years</a:t>
            </a:r>
          </a:p>
          <a:p>
            <a:r>
              <a:rPr lang="en-US" dirty="0"/>
              <a:t>Data donation with local extraction (PORT)</a:t>
            </a:r>
          </a:p>
          <a:p>
            <a:r>
              <a:rPr lang="en-US" dirty="0"/>
              <a:t>Agency (changing data)</a:t>
            </a:r>
          </a:p>
          <a:p>
            <a:r>
              <a:rPr lang="en-US" dirty="0"/>
              <a:t>For: Google*, Meta*, Twitter, Netflix, Spotify</a:t>
            </a:r>
          </a:p>
          <a:p>
            <a:r>
              <a:rPr lang="en-US" dirty="0"/>
              <a:t>Methodological questions:</a:t>
            </a:r>
          </a:p>
          <a:p>
            <a:pPr lvl="1"/>
            <a:r>
              <a:rPr lang="en-US" dirty="0"/>
              <a:t>Understanding of consent</a:t>
            </a:r>
          </a:p>
          <a:p>
            <a:pPr lvl="1"/>
            <a:r>
              <a:rPr lang="en-US" dirty="0"/>
              <a:t>Representativeness</a:t>
            </a:r>
          </a:p>
          <a:p>
            <a:pPr lvl="1"/>
            <a:r>
              <a:rPr lang="en-US" dirty="0"/>
              <a:t>UX</a:t>
            </a:r>
          </a:p>
          <a:p>
            <a:pPr lvl="1"/>
            <a:r>
              <a:rPr lang="en-US" dirty="0"/>
              <a:t>Measurement quality</a:t>
            </a:r>
          </a:p>
          <a:p>
            <a:pPr lvl="1"/>
            <a:r>
              <a:rPr lang="en-US" dirty="0"/>
              <a:t>Validity &amp; Reliability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34C2A-D3F2-4357-A824-0102FF0F9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621A-1640-46F8-B5A8-8D2FE84E8537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012D4A-260A-495D-B3BA-EA4E0A1C6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410" y="23019"/>
            <a:ext cx="2856586" cy="684212"/>
          </a:xfrm>
          <a:prstGeom prst="rect">
            <a:avLst/>
          </a:prstGeom>
        </p:spPr>
      </p:pic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C95AA825-DE03-48FE-97F9-31F34FCDA825}"/>
              </a:ext>
            </a:extLst>
          </p:cNvPr>
          <p:cNvSpPr/>
          <p:nvPr/>
        </p:nvSpPr>
        <p:spPr>
          <a:xfrm>
            <a:off x="681720" y="3990975"/>
            <a:ext cx="4833255" cy="2320925"/>
          </a:xfrm>
          <a:prstGeom prst="roundRect">
            <a:avLst/>
          </a:prstGeom>
          <a:noFill/>
          <a:ln w="57150">
            <a:solidFill>
              <a:srgbClr val="1BA1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5A21A0-3801-495C-8556-32C01DD6D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902" y="1281487"/>
            <a:ext cx="3638496" cy="55534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313B86-1D80-44DF-AA93-F164769C2836}"/>
              </a:ext>
            </a:extLst>
          </p:cNvPr>
          <p:cNvSpPr txBox="1"/>
          <p:nvPr/>
        </p:nvSpPr>
        <p:spPr>
          <a:xfrm>
            <a:off x="10439400" y="6605785"/>
            <a:ext cx="1962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/>
              </a:rPr>
              <a:t>Boeschoten et al. 2022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0563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46091-F95F-4563-A349-40CA98E0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Location History Data Donation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9A4DC-50DC-4E04-B19B-6A987DE95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7040" cy="4351338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Seed project Focus Area Applied Data Science </a:t>
            </a:r>
          </a:p>
          <a:p>
            <a:pPr lvl="1"/>
            <a:r>
              <a:rPr lang="en-US" dirty="0"/>
              <a:t>Together with geographers and computer scientists</a:t>
            </a:r>
          </a:p>
          <a:p>
            <a:pPr lvl="1"/>
            <a:r>
              <a:rPr lang="en-US" dirty="0"/>
              <a:t>Testing the data donation workflow and ERB procedure</a:t>
            </a:r>
          </a:p>
          <a:p>
            <a:pPr lvl="1"/>
            <a:r>
              <a:rPr lang="en-US" dirty="0"/>
              <a:t>Changes to Python script for large-scale implementation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34C2A-D3F2-4357-A824-0102FF0F9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621A-1640-46F8-B5A8-8D2FE84E8537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012D4A-260A-495D-B3BA-EA4E0A1C6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410" y="23019"/>
            <a:ext cx="2856586" cy="684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1C8E24-FE87-4295-B754-F7F8138AF3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" t="463" r="22916" b="12213"/>
          <a:stretch/>
        </p:blipFill>
        <p:spPr>
          <a:xfrm>
            <a:off x="5337312" y="1431235"/>
            <a:ext cx="6854687" cy="55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23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46091-F95F-4563-A349-40CA98E0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Location History Data Donation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34C2A-D3F2-4357-A824-0102FF0F9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621A-1640-46F8-B5A8-8D2FE84E8537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012D4A-260A-495D-B3BA-EA4E0A1C6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410" y="23019"/>
            <a:ext cx="2856586" cy="68421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082F1B-FB7A-458C-AE5A-97B5193F2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199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46091-F95F-4563-A349-40CA98E0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Location History Data Donation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34C2A-D3F2-4357-A824-0102FF0F9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621A-1640-46F8-B5A8-8D2FE84E8537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012D4A-260A-495D-B3BA-EA4E0A1C6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410" y="23019"/>
            <a:ext cx="2856586" cy="684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A5CD2-3A78-4DAE-B266-98A635D03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14" y="1507054"/>
            <a:ext cx="8082278" cy="498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41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46091-F95F-4563-A349-40CA98E0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Location History Data Donation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9A4DC-50DC-4E04-B19B-6A987DE95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Study in </a:t>
            </a:r>
            <a:r>
              <a:rPr lang="en-US" dirty="0" err="1"/>
              <a:t>CentERpanel</a:t>
            </a:r>
            <a:r>
              <a:rPr lang="en-US" dirty="0"/>
              <a:t> August 2022</a:t>
            </a:r>
          </a:p>
          <a:p>
            <a:r>
              <a:rPr lang="en-US" dirty="0"/>
              <a:t>N=1035 (75% AAPOR RR1)</a:t>
            </a:r>
          </a:p>
          <a:p>
            <a:r>
              <a:rPr lang="en-US" dirty="0"/>
              <a:t>Integration of data donation (PORT)</a:t>
            </a:r>
          </a:p>
          <a:p>
            <a:r>
              <a:rPr lang="en-US" dirty="0"/>
              <a:t>Willing = 30%, 144 donated (14%)</a:t>
            </a:r>
          </a:p>
          <a:p>
            <a:r>
              <a:rPr lang="en-US" dirty="0"/>
              <a:t>Methodological questions:</a:t>
            </a:r>
          </a:p>
          <a:p>
            <a:pPr lvl="1"/>
            <a:r>
              <a:rPr lang="en-US" dirty="0"/>
              <a:t>Visualization prior to request</a:t>
            </a:r>
          </a:p>
          <a:p>
            <a:pPr lvl="1"/>
            <a:r>
              <a:rPr lang="en-US" dirty="0"/>
              <a:t>Understanding of consent request</a:t>
            </a:r>
          </a:p>
          <a:p>
            <a:pPr lvl="1"/>
            <a:r>
              <a:rPr lang="en-US" dirty="0"/>
              <a:t>Incentive amount (5€ vs. 10€</a:t>
            </a:r>
            <a:r>
              <a:rPr lang="en-US"/>
              <a:t>) </a:t>
            </a:r>
          </a:p>
          <a:p>
            <a:pPr lvl="1"/>
            <a:r>
              <a:rPr lang="en-US"/>
              <a:t>Nonparticipation </a:t>
            </a:r>
            <a:r>
              <a:rPr lang="en-US" dirty="0"/>
              <a:t>bias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34C2A-D3F2-4357-A824-0102FF0F9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621A-1640-46F8-B5A8-8D2FE84E8537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012D4A-260A-495D-B3BA-EA4E0A1C6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410" y="23019"/>
            <a:ext cx="2856586" cy="684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DC8C21-2638-4C45-9297-91E65B2D1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600" y="681037"/>
            <a:ext cx="2464400" cy="772319"/>
          </a:xfrm>
          <a:prstGeom prst="rect">
            <a:avLst/>
          </a:prstGeom>
        </p:spPr>
      </p:pic>
      <p:pic>
        <p:nvPicPr>
          <p:cNvPr id="22" name="Picture 2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68DBB23-35CA-4BEB-B14B-4118507334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8"/>
          <a:stretch/>
        </p:blipFill>
        <p:spPr>
          <a:xfrm>
            <a:off x="6688872" y="1453356"/>
            <a:ext cx="4664928" cy="33522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A20F4CE-5A53-4A2D-BDBF-A6FF8B3CE5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595"/>
          <a:stretch/>
        </p:blipFill>
        <p:spPr>
          <a:xfrm>
            <a:off x="6688872" y="4971319"/>
            <a:ext cx="4664928" cy="19860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16507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2C2CEC-D59F-4EB7-AC3E-FD511EAF1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979" y="1200891"/>
            <a:ext cx="5020213" cy="52919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E46091-F95F-4563-A349-40CA98E0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Incentive &amp; visualization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9A4DC-50DC-4E04-B19B-6A987DE95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 difference in incentives</a:t>
            </a:r>
          </a:p>
          <a:p>
            <a:pPr lvl="1"/>
            <a:r>
              <a:rPr lang="en-US" dirty="0"/>
              <a:t>5€: willing to donate </a:t>
            </a:r>
            <a:r>
              <a:rPr lang="en-US" dirty="0">
                <a:solidFill>
                  <a:srgbClr val="00B0F0"/>
                </a:solidFill>
              </a:rPr>
              <a:t>32%</a:t>
            </a:r>
            <a:r>
              <a:rPr lang="en-US" dirty="0"/>
              <a:t> (n=147)</a:t>
            </a:r>
          </a:p>
          <a:p>
            <a:pPr lvl="1"/>
            <a:r>
              <a:rPr lang="en-US" dirty="0"/>
              <a:t>10€: willing to donate </a:t>
            </a:r>
            <a:r>
              <a:rPr lang="en-US" dirty="0">
                <a:solidFill>
                  <a:srgbClr val="00B0F0"/>
                </a:solidFill>
              </a:rPr>
              <a:t>34%</a:t>
            </a:r>
            <a:r>
              <a:rPr lang="en-US" dirty="0"/>
              <a:t> (n=159)</a:t>
            </a:r>
          </a:p>
          <a:p>
            <a:pPr lvl="1"/>
            <a:r>
              <a:rPr lang="en-US" dirty="0"/>
              <a:t>Chi2(1) = 0.32, p=.574</a:t>
            </a:r>
          </a:p>
          <a:p>
            <a:pPr lvl="1"/>
            <a:r>
              <a:rPr lang="en-US" dirty="0"/>
              <a:t>Donated: 48% vs. 46% (Chi2(1) = 0.17, p=.676)</a:t>
            </a:r>
          </a:p>
          <a:p>
            <a:pPr lvl="1"/>
            <a:endParaRPr lang="en-US" dirty="0"/>
          </a:p>
          <a:p>
            <a:r>
              <a:rPr lang="en-US" dirty="0"/>
              <a:t>No difference by showing how data </a:t>
            </a:r>
            <a:br>
              <a:rPr lang="en-US" dirty="0"/>
            </a:br>
            <a:r>
              <a:rPr lang="en-US" dirty="0"/>
              <a:t>looks like</a:t>
            </a:r>
          </a:p>
          <a:p>
            <a:pPr lvl="1"/>
            <a:r>
              <a:rPr lang="en-US" dirty="0"/>
              <a:t>Visualized: willing to donate </a:t>
            </a:r>
            <a:r>
              <a:rPr lang="en-US" dirty="0">
                <a:solidFill>
                  <a:srgbClr val="00B0F0"/>
                </a:solidFill>
              </a:rPr>
              <a:t>34%</a:t>
            </a:r>
            <a:r>
              <a:rPr lang="en-US" dirty="0"/>
              <a:t> (n=159)</a:t>
            </a:r>
          </a:p>
          <a:p>
            <a:pPr lvl="1"/>
            <a:r>
              <a:rPr lang="en-US" dirty="0"/>
              <a:t>Not visualized: willing to donate </a:t>
            </a:r>
            <a:r>
              <a:rPr lang="en-US" dirty="0">
                <a:solidFill>
                  <a:srgbClr val="00B0F0"/>
                </a:solidFill>
              </a:rPr>
              <a:t>32%</a:t>
            </a:r>
            <a:r>
              <a:rPr lang="en-US" dirty="0"/>
              <a:t> (n=147)</a:t>
            </a:r>
          </a:p>
          <a:p>
            <a:pPr lvl="1"/>
            <a:r>
              <a:rPr lang="en-US" dirty="0"/>
              <a:t>Chi2(1) = 0.56, p=.456</a:t>
            </a:r>
          </a:p>
          <a:p>
            <a:pPr lvl="1"/>
            <a:r>
              <a:rPr lang="en-US" dirty="0"/>
              <a:t>Donated: 46% vs. 48% (Chi2(1) = 0.17, p=.676)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34C2A-D3F2-4357-A824-0102FF0F9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621A-1640-46F8-B5A8-8D2FE84E853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18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46091-F95F-4563-A349-40CA98E0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consent request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9A4DC-50DC-4E04-B19B-6A987DE95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34C2A-D3F2-4357-A824-0102FF0F9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621A-1640-46F8-B5A8-8D2FE84E8537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BED6F65-676B-43E0-865B-9D870CD0E1A7}"/>
              </a:ext>
            </a:extLst>
          </p:cNvPr>
          <p:cNvGraphicFramePr>
            <a:graphicFrameLocks noGrp="1"/>
          </p:cNvGraphicFramePr>
          <p:nvPr/>
        </p:nvGraphicFramePr>
        <p:xfrm>
          <a:off x="371348" y="1707674"/>
          <a:ext cx="11449304" cy="4587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14620">
                  <a:extLst>
                    <a:ext uri="{9D8B030D-6E8A-4147-A177-3AD203B41FA5}">
                      <a16:colId xmlns:a16="http://schemas.microsoft.com/office/drawing/2014/main" val="1812162961"/>
                    </a:ext>
                  </a:extLst>
                </a:gridCol>
                <a:gridCol w="1719474">
                  <a:extLst>
                    <a:ext uri="{9D8B030D-6E8A-4147-A177-3AD203B41FA5}">
                      <a16:colId xmlns:a16="http://schemas.microsoft.com/office/drawing/2014/main" val="2532942311"/>
                    </a:ext>
                  </a:extLst>
                </a:gridCol>
                <a:gridCol w="1594746">
                  <a:extLst>
                    <a:ext uri="{9D8B030D-6E8A-4147-A177-3AD203B41FA5}">
                      <a16:colId xmlns:a16="http://schemas.microsoft.com/office/drawing/2014/main" val="2002689605"/>
                    </a:ext>
                  </a:extLst>
                </a:gridCol>
                <a:gridCol w="1720464">
                  <a:extLst>
                    <a:ext uri="{9D8B030D-6E8A-4147-A177-3AD203B41FA5}">
                      <a16:colId xmlns:a16="http://schemas.microsoft.com/office/drawing/2014/main" val="3406070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Statements asked to respondents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Correct %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Incorrect %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Don’t know %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085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You are asked to download information from Google. TRUE</a:t>
                      </a:r>
                      <a:endParaRPr lang="en-DE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48.8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31.4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2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The software implemented in the survey will extract the information on the number of hours you cycle, walk, take public transport, travel by car. TRUE</a:t>
                      </a:r>
                      <a:endParaRPr lang="en-DE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62.3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31.2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764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Information on all the locations you visited will be shared with </a:t>
                      </a:r>
                      <a:r>
                        <a:rPr lang="en-US" dirty="0" err="1">
                          <a:effectLst/>
                        </a:rPr>
                        <a:t>Centerdata</a:t>
                      </a:r>
                      <a:r>
                        <a:rPr lang="en-US" dirty="0">
                          <a:effectLst/>
                        </a:rPr>
                        <a:t>. FALSE</a:t>
                      </a:r>
                      <a:endParaRPr lang="en-DE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39.2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31.4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29.4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647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Google collects information on location about everyone. FALSE</a:t>
                      </a:r>
                      <a:endParaRPr lang="en-DE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46.6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28.5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374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From the data you will provide, the information can be traced back to you. FALSE</a:t>
                      </a:r>
                      <a:endParaRPr lang="en-DE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45.3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22.2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32.5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728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You will be able to inspect the data before sending it to </a:t>
                      </a:r>
                      <a:r>
                        <a:rPr lang="en-US" dirty="0" err="1">
                          <a:effectLst/>
                        </a:rPr>
                        <a:t>Centerdata</a:t>
                      </a:r>
                      <a:r>
                        <a:rPr lang="en-US" dirty="0">
                          <a:effectLst/>
                        </a:rPr>
                        <a:t>. </a:t>
                      </a:r>
                      <a:r>
                        <a:rPr lang="nl-NL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59.0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7.8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33.1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000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It is impossible to identify you as an individual from the data that you provide. TRUE</a:t>
                      </a:r>
                      <a:endParaRPr lang="en-DE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43.4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19.6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37.0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633093"/>
                  </a:ext>
                </a:extLst>
              </a:tr>
            </a:tbl>
          </a:graphicData>
        </a:graphic>
      </p:graphicFrame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64C48CF9-7A3E-4C71-AF8E-1011A34DD6AA}"/>
              </a:ext>
            </a:extLst>
          </p:cNvPr>
          <p:cNvSpPr/>
          <p:nvPr/>
        </p:nvSpPr>
        <p:spPr>
          <a:xfrm>
            <a:off x="371349" y="4972050"/>
            <a:ext cx="8134476" cy="733426"/>
          </a:xfrm>
          <a:prstGeom prst="roundRect">
            <a:avLst/>
          </a:prstGeom>
          <a:noFill/>
          <a:ln w="57150">
            <a:solidFill>
              <a:srgbClr val="D90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45EB30EF-F8EA-4C41-A7FE-EF65C870E03F}"/>
              </a:ext>
            </a:extLst>
          </p:cNvPr>
          <p:cNvSpPr/>
          <p:nvPr/>
        </p:nvSpPr>
        <p:spPr>
          <a:xfrm>
            <a:off x="8505825" y="1681164"/>
            <a:ext cx="3314826" cy="4613750"/>
          </a:xfrm>
          <a:prstGeom prst="roundRect">
            <a:avLst/>
          </a:prstGeom>
          <a:noFill/>
          <a:ln w="57150">
            <a:solidFill>
              <a:srgbClr val="D900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310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46091-F95F-4563-A349-40CA98E0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consent request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9A4DC-50DC-4E04-B19B-6A987DE95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5.5% had everything correct </a:t>
            </a:r>
          </a:p>
          <a:p>
            <a:r>
              <a:rPr lang="en-US" dirty="0"/>
              <a:t>Mean correct: 3.23, median = 4</a:t>
            </a:r>
          </a:p>
          <a:p>
            <a:r>
              <a:rPr lang="en-US" dirty="0"/>
              <a:t>People with more correct answers more likely to be willing &amp; to donate: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4.54</a:t>
            </a:r>
            <a:r>
              <a:rPr lang="en-US" dirty="0"/>
              <a:t> correct statements for willing</a:t>
            </a:r>
          </a:p>
          <a:p>
            <a:pPr lvl="1"/>
            <a:r>
              <a:rPr lang="en-US" dirty="0">
                <a:solidFill>
                  <a:srgbClr val="D90073"/>
                </a:solidFill>
              </a:rPr>
              <a:t>2.56</a:t>
            </a:r>
            <a:r>
              <a:rPr lang="en-US" dirty="0"/>
              <a:t> correct statements for non-willing</a:t>
            </a:r>
          </a:p>
          <a:p>
            <a:pPr lvl="1"/>
            <a:r>
              <a:rPr lang="en-US" dirty="0"/>
              <a:t>OR = 1.572, p &lt;.001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00B0F0"/>
                </a:solidFill>
              </a:rPr>
              <a:t>5.33</a:t>
            </a:r>
            <a:r>
              <a:rPr lang="en-US" dirty="0"/>
              <a:t> correct statements for donated</a:t>
            </a:r>
          </a:p>
          <a:p>
            <a:pPr lvl="1"/>
            <a:r>
              <a:rPr lang="en-US" dirty="0">
                <a:solidFill>
                  <a:srgbClr val="D90073"/>
                </a:solidFill>
              </a:rPr>
              <a:t>3.94</a:t>
            </a:r>
            <a:r>
              <a:rPr lang="en-US" dirty="0"/>
              <a:t> correct statements for not donated</a:t>
            </a:r>
          </a:p>
          <a:p>
            <a:pPr lvl="1"/>
            <a:r>
              <a:rPr lang="en-US" dirty="0"/>
              <a:t>OR = 1.795, p &lt;.001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34C2A-D3F2-4357-A824-0102FF0F9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621A-1640-46F8-B5A8-8D2FE84E853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102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E0445-0296-4B40-94BE-5490248B4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47" y="389959"/>
            <a:ext cx="11312540" cy="1325563"/>
          </a:xfrm>
        </p:spPr>
        <p:txBody>
          <a:bodyPr/>
          <a:lstStyle/>
          <a:p>
            <a:r>
              <a:rPr lang="en-US" dirty="0"/>
              <a:t>Respondents’ agency in app-based surveys</a:t>
            </a:r>
            <a:endParaRPr lang="en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2AE4A8-3AC6-4146-A205-9ECD23DAD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9447" y="1532962"/>
            <a:ext cx="2814440" cy="50059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611B2-C9E0-CD4E-96F5-799132275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621A-1640-46F8-B5A8-8D2FE84E8537}" type="slidenum">
              <a:rPr lang="en-US" smtClean="0"/>
              <a:t>38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9EC034-C6E0-4398-AA93-1DCD2ACC2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560" y="1532961"/>
            <a:ext cx="2814440" cy="5005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F02C96-5B56-4F3B-817E-BE3EB45626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8"/>
          <a:stretch/>
        </p:blipFill>
        <p:spPr>
          <a:xfrm>
            <a:off x="9106208" y="1456142"/>
            <a:ext cx="2743200" cy="5159589"/>
          </a:xfrm>
          <a:prstGeom prst="rect">
            <a:avLst/>
          </a:prstGeom>
        </p:spPr>
      </p:pic>
      <p:sp>
        <p:nvSpPr>
          <p:cNvPr id="11" name="Callout: Left Arrow 10">
            <a:extLst>
              <a:ext uri="{FF2B5EF4-FFF2-40B4-BE49-F238E27FC236}">
                <a16:creationId xmlns:a16="http://schemas.microsoft.com/office/drawing/2014/main" id="{43260821-1585-4B21-9BC7-E31C7B38AEB6}"/>
              </a:ext>
            </a:extLst>
          </p:cNvPr>
          <p:cNvSpPr/>
          <p:nvPr/>
        </p:nvSpPr>
        <p:spPr>
          <a:xfrm>
            <a:off x="6223673" y="1532961"/>
            <a:ext cx="2743200" cy="2989566"/>
          </a:xfrm>
          <a:prstGeom prst="leftArrowCallout">
            <a:avLst>
              <a:gd name="adj1" fmla="val 18750"/>
              <a:gd name="adj2" fmla="val 26042"/>
              <a:gd name="adj3" fmla="val 18750"/>
              <a:gd name="adj4" fmla="val 7539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67804F-B2B7-4984-8C2D-D7D1CB88F5A1}"/>
              </a:ext>
            </a:extLst>
          </p:cNvPr>
          <p:cNvSpPr txBox="1"/>
          <p:nvPr/>
        </p:nvSpPr>
        <p:spPr>
          <a:xfrm>
            <a:off x="6936746" y="1623179"/>
            <a:ext cx="20301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Household Budget Survey (HBS) </a:t>
            </a:r>
            <a:br>
              <a:rPr lang="en-US" dirty="0"/>
            </a:br>
            <a:r>
              <a:rPr lang="en-US" dirty="0"/>
              <a:t>fall 2021, </a:t>
            </a:r>
          </a:p>
          <a:p>
            <a:r>
              <a:rPr lang="en-US" dirty="0"/>
              <a:t>NL, ES, LU </a:t>
            </a:r>
          </a:p>
          <a:p>
            <a:r>
              <a:rPr lang="en-US" dirty="0"/>
              <a:t>N=3916, Completion = 16%</a:t>
            </a:r>
          </a:p>
          <a:p>
            <a:r>
              <a:rPr lang="en-US" dirty="0"/>
              <a:t>No influence of </a:t>
            </a:r>
            <a:r>
              <a:rPr lang="en-US"/>
              <a:t>feedback on </a:t>
            </a:r>
            <a:r>
              <a:rPr lang="en-US" dirty="0"/>
              <a:t>representativeness, data quality</a:t>
            </a:r>
          </a:p>
          <a:p>
            <a:endParaRPr lang="en-US" dirty="0"/>
          </a:p>
        </p:txBody>
      </p:sp>
      <p:sp>
        <p:nvSpPr>
          <p:cNvPr id="13" name="Callout: Left Arrow 12">
            <a:extLst>
              <a:ext uri="{FF2B5EF4-FFF2-40B4-BE49-F238E27FC236}">
                <a16:creationId xmlns:a16="http://schemas.microsoft.com/office/drawing/2014/main" id="{03CCD68A-23E6-4B54-B9E4-60326A6770F0}"/>
              </a:ext>
            </a:extLst>
          </p:cNvPr>
          <p:cNvSpPr/>
          <p:nvPr/>
        </p:nvSpPr>
        <p:spPr>
          <a:xfrm flipH="1">
            <a:off x="6898645" y="4722655"/>
            <a:ext cx="2771774" cy="1893076"/>
          </a:xfrm>
          <a:prstGeom prst="leftArrowCallout">
            <a:avLst>
              <a:gd name="adj1" fmla="val 27842"/>
              <a:gd name="adj2" fmla="val 31093"/>
              <a:gd name="adj3" fmla="val 18750"/>
              <a:gd name="adj4" fmla="val 7539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D6AE32-6320-4578-98C8-E0F2D3261A62}"/>
              </a:ext>
            </a:extLst>
          </p:cNvPr>
          <p:cNvSpPr txBox="1"/>
          <p:nvPr/>
        </p:nvSpPr>
        <p:spPr>
          <a:xfrm>
            <a:off x="7007986" y="4980025"/>
            <a:ext cx="20301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Travel app </a:t>
            </a:r>
            <a:br>
              <a:rPr lang="en-US" dirty="0"/>
            </a:br>
            <a:r>
              <a:rPr lang="en-US" dirty="0"/>
              <a:t>possibility to provide context to passive data, add data</a:t>
            </a:r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6D8492-8B00-4E7C-B299-A1D504584476}"/>
              </a:ext>
            </a:extLst>
          </p:cNvPr>
          <p:cNvSpPr/>
          <p:nvPr/>
        </p:nvSpPr>
        <p:spPr>
          <a:xfrm>
            <a:off x="339447" y="6550223"/>
            <a:ext cx="33214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Rodenburg</a:t>
            </a:r>
            <a:r>
              <a:rPr lang="en-US" sz="1400" dirty="0"/>
              <a:t>, Schouten, Struminskaya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35613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20043-66B1-8740-B1F9-F6EF170CE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Research agenda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1E865-D035-814F-B5B2-6E575A543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55" y="1447169"/>
            <a:ext cx="10792688" cy="551189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1BA1E2"/>
                </a:solidFill>
              </a:rPr>
              <a:t>Participant agency, informed consent, legal guidelines for data donation</a:t>
            </a:r>
          </a:p>
          <a:p>
            <a:pPr lvl="1"/>
            <a:r>
              <a:rPr lang="en-GB" dirty="0"/>
              <a:t>D3I pilots with various data sources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(w/Araujo, Boeschoten, et al.)</a:t>
            </a:r>
          </a:p>
          <a:p>
            <a:pPr marL="0" indent="0">
              <a:buNone/>
            </a:pPr>
            <a:r>
              <a:rPr lang="en-GB" dirty="0">
                <a:solidFill>
                  <a:srgbClr val="1BA1E2"/>
                </a:solidFill>
              </a:rPr>
              <a:t>DBD measurement quality, reliability &amp; validity </a:t>
            </a:r>
          </a:p>
          <a:p>
            <a:pPr lvl="1"/>
            <a:r>
              <a:rPr lang="en-GB" dirty="0"/>
              <a:t>Algorithmic bias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(w/Ruben Bach, U Mannheim)</a:t>
            </a:r>
          </a:p>
          <a:p>
            <a:pPr lvl="1"/>
            <a:r>
              <a:rPr lang="en-GB" dirty="0"/>
              <a:t>Interventions based on digital trace data</a:t>
            </a: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GB" dirty="0"/>
              <a:t>Book under contract CRC Press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(w/Keusch, Eckman, Guyer)</a:t>
            </a:r>
          </a:p>
          <a:p>
            <a:pPr marL="0" indent="0">
              <a:buNone/>
            </a:pPr>
            <a:r>
              <a:rPr lang="en-GB" dirty="0">
                <a:solidFill>
                  <a:srgbClr val="1BA1E2"/>
                </a:solidFill>
              </a:rPr>
              <a:t>Trusted Smart Surveys</a:t>
            </a:r>
          </a:p>
          <a:p>
            <a:pPr lvl="1"/>
            <a:r>
              <a:rPr lang="en-GB" dirty="0"/>
              <a:t>Increasing representation &amp; adherence, UX and app design 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(w/</a:t>
            </a:r>
            <a:r>
              <a:rPr lang="en-GB" i="1" dirty="0">
                <a:solidFill>
                  <a:schemeClr val="bg2">
                    <a:lumMod val="50000"/>
                  </a:schemeClr>
                </a:solidFill>
              </a:rPr>
              <a:t>Danielle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, Peter, Barry, Eurostat)</a:t>
            </a:r>
          </a:p>
          <a:p>
            <a:pPr lvl="1"/>
            <a:r>
              <a:rPr lang="en-GB" dirty="0"/>
              <a:t>Data donation in official statistics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(w/Laura, Thijs, </a:t>
            </a:r>
            <a:r>
              <a:rPr lang="en-GB" i="1" dirty="0">
                <a:solidFill>
                  <a:schemeClr val="bg2">
                    <a:lumMod val="50000"/>
                  </a:schemeClr>
                </a:solidFill>
              </a:rPr>
              <a:t>Danielle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, Barry, CBS)</a:t>
            </a:r>
          </a:p>
          <a:p>
            <a:pPr lvl="1"/>
            <a:r>
              <a:rPr lang="en-GB" dirty="0"/>
              <a:t>Feedback effects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(w/</a:t>
            </a:r>
            <a:r>
              <a:rPr lang="en-GB" i="1" dirty="0">
                <a:solidFill>
                  <a:schemeClr val="bg2">
                    <a:lumMod val="50000"/>
                  </a:schemeClr>
                </a:solidFill>
              </a:rPr>
              <a:t>Evelien </a:t>
            </a:r>
            <a:r>
              <a:rPr lang="en-GB" i="1" dirty="0" err="1">
                <a:solidFill>
                  <a:schemeClr val="bg2">
                    <a:lumMod val="50000"/>
                  </a:schemeClr>
                </a:solidFill>
              </a:rPr>
              <a:t>Rodenburg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, Barry Schouten, </a:t>
            </a:r>
            <a:r>
              <a:rPr lang="en-GB" i="1" dirty="0">
                <a:solidFill>
                  <a:schemeClr val="bg2">
                    <a:lumMod val="50000"/>
                  </a:schemeClr>
                </a:solidFill>
              </a:rPr>
              <a:t>Danielle Remmerswaal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1BA1E2"/>
                </a:solidFill>
              </a:rPr>
              <a:t>Data Integration</a:t>
            </a:r>
          </a:p>
          <a:p>
            <a:pPr lvl="1"/>
            <a:r>
              <a:rPr lang="en-US" dirty="0"/>
              <a:t>Integration of prob &amp; </a:t>
            </a:r>
            <a:r>
              <a:rPr lang="en-US" dirty="0" err="1"/>
              <a:t>nonprob</a:t>
            </a:r>
            <a:r>
              <a:rPr lang="en-US" dirty="0"/>
              <a:t> surveys &amp; sensors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(w/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Camilla Salvatore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et al.)</a:t>
            </a:r>
          </a:p>
          <a:p>
            <a:pPr lvl="1"/>
            <a:r>
              <a:rPr lang="en-US" dirty="0"/>
              <a:t>Integration of DBD and surveys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(w/CBS)</a:t>
            </a:r>
            <a:endParaRPr lang="en-US" dirty="0">
              <a:solidFill>
                <a:srgbClr val="1BA1E2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1BA1E2"/>
                </a:solidFill>
              </a:rPr>
              <a:t>Extending traditional d</a:t>
            </a:r>
            <a:r>
              <a:rPr lang="en-DE" dirty="0">
                <a:solidFill>
                  <a:srgbClr val="1BA1E2"/>
                </a:solidFill>
              </a:rPr>
              <a:t>ata collection infrastructures </a:t>
            </a:r>
            <a:endParaRPr lang="en-US" dirty="0">
              <a:solidFill>
                <a:srgbClr val="1BA1E2"/>
              </a:solidFill>
            </a:endParaRPr>
          </a:p>
          <a:p>
            <a:pPr lvl="1"/>
            <a:r>
              <a:rPr lang="en-US" dirty="0"/>
              <a:t>Secure data linkage, informed consent to novel data types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(w/Emery et al.)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50670-D2F0-D240-91D0-1A81A3E80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621A-1640-46F8-B5A8-8D2FE84E8537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87AA66-DAD9-40D8-B106-23E69F66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17" y="1602653"/>
            <a:ext cx="653255" cy="678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B1516E-063B-44D5-BE6E-22241BC70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89" y="2480471"/>
            <a:ext cx="936670" cy="604649"/>
          </a:xfrm>
          <a:prstGeom prst="rect">
            <a:avLst/>
          </a:prstGeom>
        </p:spPr>
      </p:pic>
      <p:pic>
        <p:nvPicPr>
          <p:cNvPr id="9" name="Google Shape;366;p46">
            <a:extLst>
              <a:ext uri="{FF2B5EF4-FFF2-40B4-BE49-F238E27FC236}">
                <a16:creationId xmlns:a16="http://schemas.microsoft.com/office/drawing/2014/main" id="{54A001D9-E702-457B-96D6-BDAD6000750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47" y="3377965"/>
            <a:ext cx="1067769" cy="99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8386D6-F997-4955-928C-E865D3A54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967" y="6083197"/>
            <a:ext cx="815927" cy="7688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2070DD-EE07-4DF2-AAAD-C062DF7B28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113" y="4559555"/>
            <a:ext cx="812174" cy="135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4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5800" cy="1325563"/>
          </a:xfrm>
        </p:spPr>
        <p:txBody>
          <a:bodyPr>
            <a:normAutofit/>
          </a:bodyPr>
          <a:lstStyle/>
          <a:p>
            <a:r>
              <a:rPr lang="de-DE" sz="4000" dirty="0"/>
              <a:t>Can </a:t>
            </a:r>
            <a:r>
              <a:rPr lang="de-DE" sz="4000" dirty="0" err="1"/>
              <a:t>we</a:t>
            </a:r>
            <a:r>
              <a:rPr lang="de-DE" sz="4000" dirty="0"/>
              <a:t> </a:t>
            </a:r>
            <a:r>
              <a:rPr lang="de-DE" sz="4000" dirty="0" err="1"/>
              <a:t>study</a:t>
            </a:r>
            <a:r>
              <a:rPr lang="de-DE" sz="4000" dirty="0"/>
              <a:t> </a:t>
            </a:r>
            <a:r>
              <a:rPr lang="de-DE" sz="4000" dirty="0" err="1"/>
              <a:t>physical</a:t>
            </a:r>
            <a:r>
              <a:rPr lang="de-DE" sz="4000" dirty="0"/>
              <a:t> </a:t>
            </a:r>
            <a:r>
              <a:rPr lang="de-DE" sz="4000" dirty="0" err="1"/>
              <a:t>activity</a:t>
            </a:r>
            <a:r>
              <a:rPr lang="de-DE" sz="4000" dirty="0"/>
              <a:t> </a:t>
            </a:r>
            <a:r>
              <a:rPr lang="de-DE" sz="4000" dirty="0" err="1"/>
              <a:t>using</a:t>
            </a:r>
            <a:r>
              <a:rPr lang="de-DE" sz="4000" dirty="0"/>
              <a:t> passive </a:t>
            </a:r>
            <a:r>
              <a:rPr lang="de-DE" sz="4000" dirty="0" err="1"/>
              <a:t>data</a:t>
            </a:r>
            <a:r>
              <a:rPr lang="de-DE" sz="4000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51020" y="1921959"/>
            <a:ext cx="7150353" cy="45709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/>
              <a:t>Althoff, T., Hicks, J. L., King, A. C., Delp, S. L., &amp; </a:t>
            </a:r>
            <a:r>
              <a:rPr lang="de-DE" sz="2000" dirty="0" err="1"/>
              <a:t>Leskovec</a:t>
            </a:r>
            <a:r>
              <a:rPr lang="de-DE" sz="2000" dirty="0"/>
              <a:t>, J. (2017). Large-</a:t>
            </a:r>
            <a:r>
              <a:rPr lang="de-DE" sz="2000" dirty="0" err="1"/>
              <a:t>scale</a:t>
            </a:r>
            <a:r>
              <a:rPr lang="de-DE" sz="2000" dirty="0"/>
              <a:t> </a:t>
            </a:r>
            <a:r>
              <a:rPr lang="de-DE" sz="2000" dirty="0" err="1"/>
              <a:t>physical</a:t>
            </a:r>
            <a:r>
              <a:rPr lang="de-DE" sz="2000" dirty="0"/>
              <a:t> </a:t>
            </a:r>
            <a:r>
              <a:rPr lang="de-DE" sz="2000" dirty="0" err="1"/>
              <a:t>activity</a:t>
            </a:r>
            <a:r>
              <a:rPr lang="de-DE" sz="2000" dirty="0"/>
              <a:t> data </a:t>
            </a:r>
            <a:r>
              <a:rPr lang="de-DE" sz="2000" dirty="0" err="1"/>
              <a:t>reveal</a:t>
            </a:r>
            <a:r>
              <a:rPr lang="de-DE" sz="2000" dirty="0"/>
              <a:t> </a:t>
            </a:r>
            <a:r>
              <a:rPr lang="de-DE" sz="2000" dirty="0" err="1"/>
              <a:t>worldwide</a:t>
            </a:r>
            <a:r>
              <a:rPr lang="de-DE" sz="2000" dirty="0"/>
              <a:t> </a:t>
            </a:r>
            <a:r>
              <a:rPr lang="de-DE" sz="2000" dirty="0" err="1"/>
              <a:t>activity</a:t>
            </a:r>
            <a:r>
              <a:rPr lang="de-DE" sz="2000" dirty="0"/>
              <a:t> </a:t>
            </a:r>
            <a:r>
              <a:rPr lang="de-DE" sz="2000" dirty="0" err="1"/>
              <a:t>inequality</a:t>
            </a:r>
            <a:r>
              <a:rPr lang="de-DE" sz="2000" dirty="0"/>
              <a:t>. </a:t>
            </a:r>
            <a:r>
              <a:rPr lang="de-DE" sz="2000" i="1" dirty="0"/>
              <a:t>Nature</a:t>
            </a:r>
            <a:r>
              <a:rPr lang="de-DE" sz="2000" dirty="0"/>
              <a:t>, </a:t>
            </a:r>
            <a:r>
              <a:rPr lang="de-DE" sz="2000" i="1" dirty="0"/>
              <a:t>547 </a:t>
            </a:r>
            <a:r>
              <a:rPr lang="de-DE" sz="2000" dirty="0"/>
              <a:t>(7663)</a:t>
            </a:r>
            <a:r>
              <a:rPr lang="de-DE" sz="2000" i="1" dirty="0"/>
              <a:t>, 336-339</a:t>
            </a:r>
          </a:p>
        </p:txBody>
      </p:sp>
      <p:pic>
        <p:nvPicPr>
          <p:cNvPr id="7" name="Bild 6" descr="Screen Shot 2017-08-05 at 22.45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68" y="1809226"/>
            <a:ext cx="3450592" cy="457091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Bild 7" descr="Screen Shot 2017-08-05 at 22.50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151" y="1921959"/>
            <a:ext cx="7520097" cy="3535702"/>
          </a:xfrm>
          <a:prstGeom prst="rect">
            <a:avLst/>
          </a:prstGeom>
          <a:solidFill>
            <a:srgbClr val="F6BE78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273CB-E169-4023-B005-05548918F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A9F3D-1AEF-453F-A019-4EF5F8F2B786}" type="slidenum">
              <a:rPr lang="nl-NL" smtClean="0"/>
              <a:t>4</a:t>
            </a:fld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4AEE2F-6C2E-4EBC-9975-A08AC066DA0A}"/>
              </a:ext>
            </a:extLst>
          </p:cNvPr>
          <p:cNvSpPr/>
          <p:nvPr/>
        </p:nvSpPr>
        <p:spPr>
          <a:xfrm>
            <a:off x="5896303" y="5108028"/>
            <a:ext cx="4729656" cy="349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506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6D61C-AAEB-453A-8711-6F4896478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final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7C725-8ED1-4FAE-89F7-9AF3ADFD0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44847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Most recent</a:t>
            </a:r>
          </a:p>
          <a:p>
            <a:pPr lvl="1"/>
            <a:r>
              <a:rPr lang="en-US" dirty="0"/>
              <a:t>Seed funding Institute </a:t>
            </a:r>
            <a:br>
              <a:rPr lang="en-US" dirty="0"/>
            </a:br>
            <a:r>
              <a:rPr lang="en-US" dirty="0"/>
              <a:t>4 preventive health </a:t>
            </a:r>
          </a:p>
          <a:p>
            <a:pPr lvl="1"/>
            <a:r>
              <a:rPr lang="en-US" dirty="0"/>
              <a:t>Will appreciate brainstorm!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other ongoing</a:t>
            </a:r>
          </a:p>
          <a:p>
            <a:pPr lvl="1"/>
            <a:r>
              <a:rPr lang="en-US" dirty="0"/>
              <a:t>DFG-sponsored project “Panel conditioning in longitudinal studies”, UU external PhD candidate Fabienne Krämer, </a:t>
            </a:r>
            <a:r>
              <a:rPr lang="en-US" dirty="0">
                <a:solidFill>
                  <a:srgbClr val="F09609"/>
                </a:solidFill>
              </a:rPr>
              <a:t>visiting M&amp;S March-April 2023</a:t>
            </a:r>
          </a:p>
          <a:p>
            <a:pPr lvl="1"/>
            <a:r>
              <a:rPr lang="en-US" dirty="0"/>
              <a:t>More traditional survey methods: PhD students Isabella </a:t>
            </a:r>
            <a:r>
              <a:rPr lang="en-US" dirty="0" err="1"/>
              <a:t>Minderop</a:t>
            </a:r>
            <a:r>
              <a:rPr lang="en-US" dirty="0"/>
              <a:t>, Alexandra Asimov, Hannah Schwarz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B9E55-82CB-460B-BC28-3E77A6254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621A-1640-46F8-B5A8-8D2FE84E8537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6BCF86-1D08-4FAB-9515-6991C9C287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36"/>
          <a:stretch/>
        </p:blipFill>
        <p:spPr>
          <a:xfrm>
            <a:off x="9961639" y="4298612"/>
            <a:ext cx="2031246" cy="2057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352B4B-37FC-48A9-82B5-08B61B36E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3047" y="3714423"/>
            <a:ext cx="2509838" cy="657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A86FEA-68F8-4F84-963F-AA494A425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431" y="1580857"/>
            <a:ext cx="5843587" cy="178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8B94274-08C3-4B31-8B48-B447C8ECE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952" y="3318851"/>
            <a:ext cx="1468507" cy="146850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D242AE5-82C1-4ADA-AF4B-ED9588E05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4" r="10678"/>
          <a:stretch/>
        </p:blipFill>
        <p:spPr bwMode="auto">
          <a:xfrm>
            <a:off x="7562935" y="4405"/>
            <a:ext cx="2312998" cy="154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AEDFC4-2569-47E3-A03E-53874720F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308" y="-1223355"/>
            <a:ext cx="9144000" cy="2801973"/>
          </a:xfrm>
        </p:spPr>
        <p:txBody>
          <a:bodyPr>
            <a:normAutofit/>
          </a:bodyPr>
          <a:lstStyle/>
          <a:p>
            <a:pPr algn="l" fontAlgn="base"/>
            <a:r>
              <a:rPr lang="en-US" sz="4000" dirty="0"/>
              <a:t>Acknowledgements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13FAAE-F18C-4D07-80C3-AFFEF47A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329" y="2404852"/>
            <a:ext cx="6843790" cy="4453148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/>
              <a:t>Peter Lugtig, Barry Schouten,</a:t>
            </a:r>
            <a:br>
              <a:rPr lang="en-US" dirty="0"/>
            </a:br>
            <a:r>
              <a:rPr lang="en-US" dirty="0"/>
              <a:t>Danielle McCool, Katie Roth, </a:t>
            </a:r>
            <a:br>
              <a:rPr lang="en-US" dirty="0"/>
            </a:br>
            <a:r>
              <a:rPr lang="en-US" dirty="0"/>
              <a:t>Laurent Smeets, Ole </a:t>
            </a:r>
            <a:r>
              <a:rPr lang="en-US" dirty="0" err="1"/>
              <a:t>Mussman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Jelmer de Groot, Vera Toepoel, </a:t>
            </a:r>
            <a:br>
              <a:rPr lang="en-US" dirty="0"/>
            </a:br>
            <a:r>
              <a:rPr lang="en-US" dirty="0"/>
              <a:t>Deirdre Giesen, </a:t>
            </a:r>
            <a:r>
              <a:rPr lang="en-US" sz="2400" dirty="0"/>
              <a:t>Tom Oerlemans, </a:t>
            </a:r>
            <a:br>
              <a:rPr lang="en-US" sz="2400" dirty="0"/>
            </a:br>
            <a:r>
              <a:rPr lang="en-US" sz="2400" dirty="0"/>
              <a:t>Ralph </a:t>
            </a:r>
            <a:r>
              <a:rPr lang="en-US" sz="2400" dirty="0" err="1"/>
              <a:t>Dolmans,</a:t>
            </a:r>
            <a:r>
              <a:rPr lang="en-US" dirty="0" err="1"/>
              <a:t>Annemieke</a:t>
            </a:r>
            <a:r>
              <a:rPr lang="en-US" dirty="0"/>
              <a:t> Luiten, </a:t>
            </a:r>
            <a:br>
              <a:rPr lang="en-US" dirty="0"/>
            </a:br>
            <a:r>
              <a:rPr lang="en-US" dirty="0"/>
              <a:t>Vivian Meertens, Jesper van Thor, Jeldrik </a:t>
            </a:r>
            <a:br>
              <a:rPr lang="en-US" dirty="0"/>
            </a:br>
            <a:r>
              <a:rPr lang="en-US" dirty="0"/>
              <a:t>Bakker, Evelien </a:t>
            </a:r>
            <a:r>
              <a:rPr lang="en-US" dirty="0" err="1"/>
              <a:t>Rodenburg</a:t>
            </a:r>
            <a:r>
              <a:rPr lang="en-US" dirty="0"/>
              <a:t>, Anne Elevelt, </a:t>
            </a:r>
            <a:br>
              <a:rPr lang="en-US" dirty="0"/>
            </a:br>
            <a:r>
              <a:rPr lang="en-US" dirty="0"/>
              <a:t>Tom Oerlemans, Laura Boeschoten, </a:t>
            </a:r>
            <a:br>
              <a:rPr lang="en-US" dirty="0"/>
            </a:br>
            <a:r>
              <a:rPr lang="en-US" dirty="0"/>
              <a:t>Thijs Carriere, Niek de Schipper, </a:t>
            </a:r>
            <a:br>
              <a:rPr lang="en-US" dirty="0"/>
            </a:br>
            <a:r>
              <a:rPr lang="en-US" dirty="0"/>
              <a:t>Daniel Oberski, Danielle Remmerswaal, </a:t>
            </a:r>
            <a:br>
              <a:rPr lang="en-US" dirty="0"/>
            </a:br>
            <a:r>
              <a:rPr lang="en-US" dirty="0"/>
              <a:t>Florian Keusch, Christopher Antoun, </a:t>
            </a:r>
            <a:br>
              <a:rPr lang="en-US" dirty="0"/>
            </a:br>
            <a:r>
              <a:rPr lang="en-US" dirty="0"/>
              <a:t>Mick Couper, Frauke Kreuter, and more</a:t>
            </a:r>
          </a:p>
          <a:p>
            <a:pPr algn="l"/>
            <a:br>
              <a:rPr lang="en-US" sz="1600" dirty="0"/>
            </a:br>
            <a:endParaRPr lang="nl-NL" sz="1600" dirty="0"/>
          </a:p>
        </p:txBody>
      </p:sp>
      <p:pic>
        <p:nvPicPr>
          <p:cNvPr id="8" name="Picture 2" descr="https://surveymethodology.sites.uu.nl/wp-content/uploads/sites/189/2016/12/Peter-Lugtig-019-740x49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933" y="21641"/>
            <a:ext cx="2260403" cy="150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fbeeldingsresultaat voor barry schoute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294" y="1480311"/>
            <a:ext cx="1849083" cy="184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fbeeldingsresultaat voor danielle mccoo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377" y="1473195"/>
            <a:ext cx="1505959" cy="187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8" descr="fbeeldingsresultaat voor vera toepoel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504" y="1473438"/>
            <a:ext cx="1253294" cy="187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fbeeldingsresultaat voor katalin roth"/>
          <p:cNvSpPr>
            <a:spLocks noChangeAspect="1" noChangeArrowheads="1"/>
          </p:cNvSpPr>
          <p:nvPr/>
        </p:nvSpPr>
        <p:spPr bwMode="auto">
          <a:xfrm>
            <a:off x="10280817" y="335947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8" name="Picture 4" descr="fbeeldingsresultaat voor katalin roth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181" y="1683799"/>
            <a:ext cx="1670286" cy="167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beeldingsresultaat voor laurent smeet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469" y="0"/>
            <a:ext cx="1156598" cy="1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beeldingsresultaat voor vivian meertens cb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996" y="3339616"/>
            <a:ext cx="1468507" cy="146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beeldingsresultaat voor ole mussman cb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650" y="3327624"/>
            <a:ext cx="2920880" cy="14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beeldingsresultaat voor deirdre giesen cbs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534" y="-9525"/>
            <a:ext cx="1736332" cy="17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14" descr="fbeeldingsresultaat voor jelmer de groot cbs"/>
          <p:cNvSpPr>
            <a:spLocks noChangeAspect="1" noChangeArrowheads="1"/>
          </p:cNvSpPr>
          <p:nvPr/>
        </p:nvSpPr>
        <p:spPr bwMode="auto">
          <a:xfrm>
            <a:off x="4495415" y="229740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9" name="AutoShape 24" descr="fbeeldingsresultaat voor jelmer de groot cbs"/>
          <p:cNvSpPr>
            <a:spLocks noChangeAspect="1" noChangeArrowheads="1"/>
          </p:cNvSpPr>
          <p:nvPr/>
        </p:nvSpPr>
        <p:spPr bwMode="auto">
          <a:xfrm>
            <a:off x="0" y="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50" name="Picture 26" descr="elmer de Groot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680" y="4788064"/>
            <a:ext cx="1726823" cy="172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96129" y="4792869"/>
            <a:ext cx="1717261" cy="17172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FFDCBA-2935-4445-81BE-0846E57C0A0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3749" t="16667" r="14584" b="25318"/>
          <a:stretch/>
        </p:blipFill>
        <p:spPr>
          <a:xfrm>
            <a:off x="4473772" y="1708916"/>
            <a:ext cx="1464001" cy="1643884"/>
          </a:xfrm>
          <a:prstGeom prst="rect">
            <a:avLst/>
          </a:prstGeom>
        </p:spPr>
      </p:pic>
      <p:pic>
        <p:nvPicPr>
          <p:cNvPr id="2052" name="Picture 4" descr="Prof. Dr. Florian Keusch">
            <a:extLst>
              <a:ext uri="{FF2B5EF4-FFF2-40B4-BE49-F238E27FC236}">
                <a16:creationId xmlns:a16="http://schemas.microsoft.com/office/drawing/2014/main" id="{A9B32247-19A9-449C-A073-3AB40C054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974" y="4783306"/>
            <a:ext cx="1726824" cy="172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113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B2A1-3060-4E58-8EB4-3DE77B393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8"/>
            <a:ext cx="10515600" cy="132556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96319-F658-4B09-8729-0A30B6C1E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2781"/>
            <a:ext cx="10515600" cy="36532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Contact:</a:t>
            </a:r>
          </a:p>
          <a:p>
            <a:pPr marL="0" indent="0">
              <a:buNone/>
            </a:pPr>
            <a:r>
              <a:rPr lang="en-US" sz="2600" dirty="0">
                <a:hlinkClick r:id="rId2"/>
              </a:rPr>
              <a:t>b.struminskaya@uu.nl</a:t>
            </a:r>
            <a:endParaRPr lang="en-US" sz="2600" dirty="0"/>
          </a:p>
          <a:p>
            <a:pPr marL="0" indent="0">
              <a:buNone/>
            </a:pPr>
            <a:r>
              <a:rPr lang="en-US" sz="2600" dirty="0">
                <a:hlinkClick r:id="rId3"/>
              </a:rPr>
              <a:t>https://bellastrum.com</a:t>
            </a:r>
            <a:endParaRPr lang="en-US" sz="2600" dirty="0"/>
          </a:p>
          <a:p>
            <a:pPr marL="0" indent="0">
              <a:buNone/>
            </a:pPr>
            <a:r>
              <a:rPr lang="en-US" sz="2600" dirty="0">
                <a:hlinkClick r:id="rId4"/>
              </a:rPr>
              <a:t>@</a:t>
            </a:r>
            <a:r>
              <a:rPr lang="en-US" sz="2600" dirty="0" err="1">
                <a:hlinkClick r:id="rId4"/>
              </a:rPr>
              <a:t>bellastrum</a:t>
            </a:r>
            <a:endParaRPr lang="en-US" sz="2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508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1133" y="127330"/>
            <a:ext cx="10515600" cy="1325563"/>
          </a:xfrm>
        </p:spPr>
        <p:txBody>
          <a:bodyPr/>
          <a:lstStyle/>
          <a:p>
            <a:r>
              <a:rPr lang="nl-NL" dirty="0"/>
              <a:t>Sensor </a:t>
            </a:r>
            <a:r>
              <a:rPr lang="nl-NL" dirty="0" err="1"/>
              <a:t>measurements</a:t>
            </a:r>
            <a:r>
              <a:rPr lang="nl-NL" dirty="0"/>
              <a:t> in context:</a:t>
            </a:r>
            <a:br>
              <a:rPr lang="nl-NL" dirty="0"/>
            </a:br>
            <a:r>
              <a:rPr lang="nl-NL" dirty="0" err="1"/>
              <a:t>What</a:t>
            </a:r>
            <a:r>
              <a:rPr lang="nl-NL" dirty="0"/>
              <a:t> are </a:t>
            </a:r>
            <a:r>
              <a:rPr lang="nl-NL" dirty="0" err="1"/>
              <a:t>people’s</a:t>
            </a:r>
            <a:r>
              <a:rPr lang="nl-NL" dirty="0"/>
              <a:t> living </a:t>
            </a:r>
            <a:r>
              <a:rPr lang="nl-NL" dirty="0" err="1"/>
              <a:t>conditions</a:t>
            </a:r>
            <a:r>
              <a:rPr lang="nl-NL" dirty="0"/>
              <a:t>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961299" y="939912"/>
            <a:ext cx="3127785" cy="75408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1600" dirty="0">
                <a:solidFill>
                  <a:srgbClr val="C00000"/>
                </a:solidFill>
              </a:rPr>
              <a:t>Note: </a:t>
            </a:r>
            <a:r>
              <a:rPr lang="de-DE" sz="1600" dirty="0" err="1">
                <a:solidFill>
                  <a:srgbClr val="C00000"/>
                </a:solidFill>
              </a:rPr>
              <a:t>pictures</a:t>
            </a:r>
            <a:r>
              <a:rPr lang="de-DE" sz="1600" dirty="0">
                <a:solidFill>
                  <a:srgbClr val="C00000"/>
                </a:solidFill>
              </a:rPr>
              <a:t> </a:t>
            </a:r>
            <a:r>
              <a:rPr lang="de-DE" sz="1600" dirty="0" err="1">
                <a:solidFill>
                  <a:srgbClr val="C00000"/>
                </a:solidFill>
              </a:rPr>
              <a:t>recreated</a:t>
            </a:r>
            <a:r>
              <a:rPr lang="de-DE" sz="1600" dirty="0">
                <a:solidFill>
                  <a:srgbClr val="C00000"/>
                </a:solidFill>
              </a:rPr>
              <a:t>, </a:t>
            </a:r>
            <a:br>
              <a:rPr lang="de-DE" sz="1600" dirty="0">
                <a:solidFill>
                  <a:srgbClr val="C00000"/>
                </a:solidFill>
              </a:rPr>
            </a:br>
            <a:r>
              <a:rPr lang="de-DE" sz="1600" dirty="0">
                <a:solidFill>
                  <a:srgbClr val="C00000"/>
                </a:solidFill>
              </a:rPr>
              <a:t>not </a:t>
            </a:r>
            <a:r>
              <a:rPr lang="de-DE" sz="1600" dirty="0" err="1">
                <a:solidFill>
                  <a:srgbClr val="C00000"/>
                </a:solidFill>
              </a:rPr>
              <a:t>actual</a:t>
            </a:r>
            <a:r>
              <a:rPr lang="de-DE" sz="1600" dirty="0">
                <a:solidFill>
                  <a:srgbClr val="C00000"/>
                </a:solidFill>
              </a:rPr>
              <a:t> </a:t>
            </a:r>
            <a:r>
              <a:rPr lang="de-DE" sz="1600" dirty="0" err="1">
                <a:solidFill>
                  <a:srgbClr val="C00000"/>
                </a:solidFill>
              </a:rPr>
              <a:t>pictures</a:t>
            </a:r>
            <a:r>
              <a:rPr lang="de-DE" sz="1600" dirty="0">
                <a:solidFill>
                  <a:srgbClr val="C00000"/>
                </a:solidFill>
              </a:rPr>
              <a:t> </a:t>
            </a:r>
            <a:br>
              <a:rPr lang="de-DE" sz="1600" dirty="0">
                <a:solidFill>
                  <a:srgbClr val="C00000"/>
                </a:solidFill>
              </a:rPr>
            </a:br>
            <a:r>
              <a:rPr lang="de-DE" sz="1600" dirty="0" err="1">
                <a:solidFill>
                  <a:srgbClr val="C00000"/>
                </a:solidFill>
              </a:rPr>
              <a:t>submitted</a:t>
            </a:r>
            <a:r>
              <a:rPr lang="de-DE" sz="1600" dirty="0">
                <a:solidFill>
                  <a:srgbClr val="C00000"/>
                </a:solidFill>
              </a:rPr>
              <a:t> </a:t>
            </a:r>
            <a:r>
              <a:rPr lang="de-DE" sz="1600" dirty="0" err="1">
                <a:solidFill>
                  <a:srgbClr val="C00000"/>
                </a:solidFill>
              </a:rPr>
              <a:t>by</a:t>
            </a:r>
            <a:r>
              <a:rPr lang="de-DE" sz="1600" dirty="0">
                <a:solidFill>
                  <a:srgbClr val="C00000"/>
                </a:solidFill>
              </a:rPr>
              <a:t> respondents</a:t>
            </a: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-118683" y="1340745"/>
            <a:ext cx="10772150" cy="5389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lvl="1" indent="0">
              <a:buNone/>
            </a:pPr>
            <a:endParaRPr lang="nl-NL" dirty="0"/>
          </a:p>
          <a:p>
            <a:pPr lvl="1"/>
            <a:r>
              <a:rPr lang="nl-NL" dirty="0"/>
              <a:t>Photo of </a:t>
            </a:r>
            <a:r>
              <a:rPr lang="nl-NL" dirty="0" err="1"/>
              <a:t>favorite</a:t>
            </a:r>
            <a:r>
              <a:rPr lang="nl-NL" dirty="0"/>
              <a:t> </a:t>
            </a:r>
            <a:r>
              <a:rPr lang="nl-NL" dirty="0" err="1"/>
              <a:t>place</a:t>
            </a:r>
            <a:r>
              <a:rPr lang="nl-NL" dirty="0"/>
              <a:t> in their </a:t>
            </a:r>
            <a:r>
              <a:rPr lang="nl-NL" dirty="0" err="1"/>
              <a:t>dwelling</a:t>
            </a:r>
            <a:endParaRPr lang="nl-NL" dirty="0"/>
          </a:p>
          <a:p>
            <a:pPr lvl="1"/>
            <a:r>
              <a:rPr lang="nl-NL" dirty="0"/>
              <a:t>Photo of garden/</a:t>
            </a:r>
            <a:r>
              <a:rPr lang="nl-NL" dirty="0" err="1"/>
              <a:t>balcony</a:t>
            </a:r>
            <a:r>
              <a:rPr lang="nl-NL" dirty="0"/>
              <a:t>/patio/</a:t>
            </a:r>
            <a:r>
              <a:rPr lang="nl-NL" dirty="0" err="1"/>
              <a:t>terrace</a:t>
            </a:r>
            <a:r>
              <a:rPr lang="nl-NL" dirty="0"/>
              <a:t>/courtyard</a:t>
            </a:r>
          </a:p>
          <a:p>
            <a:pPr lvl="1"/>
            <a:r>
              <a:rPr lang="nl-NL" dirty="0"/>
              <a:t>Photo of a </a:t>
            </a:r>
            <a:r>
              <a:rPr lang="nl-NL" dirty="0" err="1"/>
              <a:t>heating</a:t>
            </a:r>
            <a:r>
              <a:rPr lang="nl-NL" dirty="0"/>
              <a:t> element</a:t>
            </a:r>
          </a:p>
          <a:p>
            <a:pPr lvl="1"/>
            <a:r>
              <a:rPr lang="nl-NL" dirty="0"/>
              <a:t>43% / 29% / 36% </a:t>
            </a:r>
            <a:r>
              <a:rPr lang="nl-NL" dirty="0" err="1"/>
              <a:t>photos</a:t>
            </a:r>
            <a:r>
              <a:rPr lang="nl-NL" dirty="0"/>
              <a:t> vs. 99%/67% </a:t>
            </a:r>
            <a:r>
              <a:rPr lang="nl-NL" dirty="0" err="1"/>
              <a:t>text</a:t>
            </a:r>
            <a:endParaRPr lang="nl-NL" dirty="0"/>
          </a:p>
          <a:p>
            <a:pPr lvl="1"/>
            <a:r>
              <a:rPr lang="en-DE" dirty="0"/>
              <a:t>Information on heating device </a:t>
            </a:r>
            <a:br>
              <a:rPr lang="en-DE" dirty="0"/>
            </a:br>
            <a:r>
              <a:rPr lang="en-DE" dirty="0"/>
              <a:t>manually extracted (n=321 pictures) </a:t>
            </a:r>
          </a:p>
          <a:p>
            <a:pPr lvl="1"/>
            <a:r>
              <a:rPr lang="en-DE" dirty="0"/>
              <a:t>88% made pictures in line with task</a:t>
            </a:r>
          </a:p>
          <a:p>
            <a:pPr lvl="1"/>
            <a:r>
              <a:rPr lang="en-GB" dirty="0"/>
              <a:t>I</a:t>
            </a:r>
            <a:r>
              <a:rPr lang="en-DE" dirty="0"/>
              <a:t>n 44% model &amp; specifications </a:t>
            </a:r>
            <a:br>
              <a:rPr lang="en-DE" dirty="0"/>
            </a:br>
            <a:r>
              <a:rPr lang="en-DE" dirty="0"/>
              <a:t>extracted with OCR:</a:t>
            </a:r>
            <a:br>
              <a:rPr lang="en-DE" dirty="0"/>
            </a:br>
            <a:r>
              <a:rPr lang="en-DE" dirty="0"/>
              <a:t>comparable to </a:t>
            </a:r>
            <a:br>
              <a:rPr lang="en-DE" dirty="0"/>
            </a:br>
            <a:r>
              <a:rPr lang="en-DE" dirty="0"/>
              <a:t>self-report</a:t>
            </a:r>
          </a:p>
          <a:p>
            <a:pPr marL="457200" lvl="1" indent="0">
              <a:buNone/>
            </a:pPr>
            <a:endParaRPr lang="en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Bild 4" descr="WhatsApp Image 2019-10-23 at 17.28.03(1)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409" y="4798113"/>
            <a:ext cx="2492179" cy="1869135"/>
          </a:xfrm>
          <a:prstGeom prst="rect">
            <a:avLst/>
          </a:prstGeom>
        </p:spPr>
      </p:pic>
      <p:pic>
        <p:nvPicPr>
          <p:cNvPr id="6" name="Bild 5" descr="WhatsApp Image 2019-10-23 at 17.31.30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272" y="2373391"/>
            <a:ext cx="2496001" cy="1872000"/>
          </a:xfrm>
          <a:prstGeom prst="rect">
            <a:avLst/>
          </a:prstGeom>
        </p:spPr>
      </p:pic>
      <p:pic>
        <p:nvPicPr>
          <p:cNvPr id="7" name="Bild 6" descr="WhatsApp Image 2019-10-23 at 17.28.56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193" y="4426043"/>
            <a:ext cx="1666809" cy="2222412"/>
          </a:xfrm>
          <a:prstGeom prst="rect">
            <a:avLst/>
          </a:prstGeom>
        </p:spPr>
      </p:pic>
      <p:pic>
        <p:nvPicPr>
          <p:cNvPr id="8" name="Bild 7" descr="IMG_8117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380" y="2741590"/>
            <a:ext cx="2495997" cy="1871999"/>
          </a:xfrm>
          <a:prstGeom prst="rect">
            <a:avLst/>
          </a:prstGeom>
        </p:spPr>
      </p:pic>
      <p:pic>
        <p:nvPicPr>
          <p:cNvPr id="9" name="Bild 8" descr="IMG_8127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08630" y="4717140"/>
            <a:ext cx="2211164" cy="1658373"/>
          </a:xfrm>
          <a:prstGeom prst="rect">
            <a:avLst/>
          </a:prstGeom>
        </p:spPr>
      </p:pic>
      <p:pic>
        <p:nvPicPr>
          <p:cNvPr id="10" name="Bild 9" descr="IMG_8118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380" y="4774790"/>
            <a:ext cx="2495997" cy="1871997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0781741" y="5843664"/>
            <a:ext cx="577251" cy="36563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  <p:sp>
        <p:nvSpPr>
          <p:cNvPr id="12" name="Rechteck 11"/>
          <p:cNvSpPr/>
          <p:nvPr/>
        </p:nvSpPr>
        <p:spPr>
          <a:xfrm>
            <a:off x="8838336" y="5471611"/>
            <a:ext cx="872931" cy="635047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1"/>
          </a:p>
        </p:txBody>
      </p:sp>
    </p:spTree>
    <p:extLst>
      <p:ext uri="{BB962C8B-B14F-4D97-AF65-F5344CB8AC3E}">
        <p14:creationId xmlns:p14="http://schemas.microsoft.com/office/powerpoint/2010/main" val="148773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95"/>
          <p:cNvSpPr txBox="1">
            <a:spLocks noGrp="1"/>
          </p:cNvSpPr>
          <p:nvPr>
            <p:ph type="title"/>
          </p:nvPr>
        </p:nvSpPr>
        <p:spPr>
          <a:xfrm>
            <a:off x="407254" y="670774"/>
            <a:ext cx="11982696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highlight>
                  <a:schemeClr val="lt1"/>
                </a:highlight>
              </a:rPr>
              <a:t>App data compared to web diary self-report (</a:t>
            </a:r>
            <a:r>
              <a:rPr lang="en" dirty="0" err="1">
                <a:highlight>
                  <a:schemeClr val="lt1"/>
                </a:highlight>
              </a:rPr>
              <a:t>ODiN</a:t>
            </a:r>
            <a:r>
              <a:rPr lang="en" dirty="0">
                <a:highlight>
                  <a:schemeClr val="lt1"/>
                </a:highlight>
              </a:rPr>
              <a:t>)</a:t>
            </a:r>
            <a:endParaRPr dirty="0">
              <a:highlight>
                <a:schemeClr val="lt1"/>
              </a:highlight>
            </a:endParaRPr>
          </a:p>
        </p:txBody>
      </p:sp>
      <p:sp>
        <p:nvSpPr>
          <p:cNvPr id="875" name="Google Shape;875;p9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44</a:t>
            </a:fld>
            <a:endParaRPr/>
          </a:p>
        </p:txBody>
      </p:sp>
      <p:pic>
        <p:nvPicPr>
          <p:cNvPr id="876" name="Google Shape;87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04" y="1905550"/>
            <a:ext cx="5691101" cy="36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95"/>
          <p:cNvPicPr preferRelativeResize="0"/>
          <p:nvPr/>
        </p:nvPicPr>
        <p:blipFill rotWithShape="1">
          <a:blip r:embed="rId4">
            <a:alphaModFix/>
          </a:blip>
          <a:srcRect r="22492"/>
          <a:stretch/>
        </p:blipFill>
        <p:spPr>
          <a:xfrm>
            <a:off x="6096000" y="1905550"/>
            <a:ext cx="5875995" cy="36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600" y="5564600"/>
            <a:ext cx="1758767" cy="1062588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95"/>
          <p:cNvSpPr txBox="1"/>
          <p:nvPr/>
        </p:nvSpPr>
        <p:spPr>
          <a:xfrm>
            <a:off x="10398936" y="6396376"/>
            <a:ext cx="20620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00" dirty="0"/>
              <a:t>McCool et al. (2021)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4091260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46E2B2-3A57-F14E-B617-30C9AC46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99" y="673178"/>
            <a:ext cx="7442200" cy="3378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EEEA2-E381-2F47-82F5-487CA18EAD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2F17FB-9029-0144-BCB0-DEEA667EE4F3}"/>
              </a:ext>
            </a:extLst>
          </p:cNvPr>
          <p:cNvSpPr/>
          <p:nvPr/>
        </p:nvSpPr>
        <p:spPr>
          <a:xfrm>
            <a:off x="561599" y="4097441"/>
            <a:ext cx="71433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Linked the two data sources and created heat maps to understand the relationship between air pollution and health outcomes. </a:t>
            </a:r>
            <a:br>
              <a:rPr lang="en-GB" sz="2400" dirty="0"/>
            </a:br>
            <a:r>
              <a:rPr lang="en-GB" sz="2400" dirty="0"/>
              <a:t>Exposure to pollutants together with having lived in the </a:t>
            </a:r>
            <a:r>
              <a:rPr lang="en-GB" sz="2400" dirty="0" err="1"/>
              <a:t>neighborhood</a:t>
            </a:r>
            <a:r>
              <a:rPr lang="en-GB" sz="2400" dirty="0"/>
              <a:t> for a longer period of time is significantly related to respiratory health issues</a:t>
            </a:r>
            <a:r>
              <a:rPr lang="en-GB" dirty="0">
                <a:solidFill>
                  <a:srgbClr val="333333"/>
                </a:solidFill>
                <a:latin typeface="arial" panose="020B0604020202020204" pitchFamily="34" charset="0"/>
              </a:rPr>
              <a:t>. </a:t>
            </a:r>
            <a:endParaRPr lang="en-D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EE8A51-04D5-6541-BACF-21FC856309B1}"/>
              </a:ext>
            </a:extLst>
          </p:cNvPr>
          <p:cNvSpPr/>
          <p:nvPr/>
        </p:nvSpPr>
        <p:spPr>
          <a:xfrm>
            <a:off x="592303" y="6451829"/>
            <a:ext cx="8730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D</a:t>
            </a:r>
            <a:r>
              <a:rPr lang="en-DE" dirty="0"/>
              <a:t>OI: 10.1177/0894439320920601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EC1138-EAC3-C84F-901C-C15EEA176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5611" y="939800"/>
            <a:ext cx="42926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666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CD0DB6-A9AC-FB46-92BE-0BFD20C6C8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61A93-EFBF-024C-9C57-694D7D58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69" y="499094"/>
            <a:ext cx="7315200" cy="3251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EEEE48-948F-8D41-9333-4E1AF0F41485}"/>
              </a:ext>
            </a:extLst>
          </p:cNvPr>
          <p:cNvSpPr/>
          <p:nvPr/>
        </p:nvSpPr>
        <p:spPr>
          <a:xfrm>
            <a:off x="8044481" y="6358906"/>
            <a:ext cx="9698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DE" dirty="0"/>
              <a:t>DOI: 10.1177/0894439320923123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C82437-95BC-2D4A-97EB-C7513A97EEE3}"/>
              </a:ext>
            </a:extLst>
          </p:cNvPr>
          <p:cNvSpPr/>
          <p:nvPr/>
        </p:nvSpPr>
        <p:spPr>
          <a:xfrm>
            <a:off x="942813" y="3804361"/>
            <a:ext cx="1030637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/>
              <a:t>Equiped</a:t>
            </a:r>
            <a:r>
              <a:rPr lang="en-GB" sz="2000" dirty="0"/>
              <a:t> &gt;600 students with </a:t>
            </a:r>
            <a:r>
              <a:rPr lang="en-GB" sz="2000" dirty="0" err="1"/>
              <a:t>fitbits</a:t>
            </a:r>
            <a:r>
              <a:rPr lang="en-GB" sz="2000" dirty="0"/>
              <a:t> to study development</a:t>
            </a:r>
            <a:r>
              <a:rPr lang="en-GB" sz="1600" dirty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n-GB" sz="2000" dirty="0"/>
              <a:t>of social ties over time. Dyads that tend to adopt similar temporal trajectories in terms of physical activity are more likely to be similar in </a:t>
            </a:r>
            <a:r>
              <a:rPr lang="en-GB" sz="2000" dirty="0" err="1"/>
              <a:t>ethnoracial</a:t>
            </a:r>
            <a:r>
              <a:rPr lang="en-GB" sz="2000" dirty="0"/>
              <a:t> </a:t>
            </a:r>
            <a:r>
              <a:rPr lang="en-GB" sz="2000" dirty="0" err="1"/>
              <a:t>staus</a:t>
            </a:r>
            <a:r>
              <a:rPr lang="en-GB" sz="2000" dirty="0"/>
              <a:t> and religious affiliation and more likely to end up connected in the communication network. Emergence of social ties seems to be impacted by synchronization in dynamic </a:t>
            </a:r>
            <a:r>
              <a:rPr lang="en-GB" sz="2000" dirty="0" err="1"/>
              <a:t>behavioral</a:t>
            </a:r>
            <a:r>
              <a:rPr lang="en-GB" sz="2000" dirty="0"/>
              <a:t> space among individuals. </a:t>
            </a:r>
          </a:p>
          <a:p>
            <a:r>
              <a:rPr lang="en-GB" sz="2000" dirty="0"/>
              <a:t>Being in the same </a:t>
            </a:r>
            <a:r>
              <a:rPr lang="en-GB" sz="2000" dirty="0" err="1"/>
              <a:t>behavioral</a:t>
            </a:r>
            <a:r>
              <a:rPr lang="en-GB" sz="2000" dirty="0"/>
              <a:t> trajectory cluster is less useful for predicting whether a given dyad is composed of individuals with the same or different gender: similarity in physical activity trajectories is less tied to this marker than it is to race and religion</a:t>
            </a:r>
            <a:endParaRPr lang="en-DE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321EEB-5102-8A40-A031-B4B1FB32C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304" y="1233026"/>
            <a:ext cx="4818696" cy="2195974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6253409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20043-66B1-8740-B1F9-F6EF170CE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Research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1E865-D035-814F-B5B2-6E575A543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312" y="1504920"/>
            <a:ext cx="10792688" cy="535308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1BA1E2"/>
                </a:solidFill>
              </a:rPr>
              <a:t>Participant agency, informed consent, legal guidelines for data donation</a:t>
            </a:r>
          </a:p>
          <a:p>
            <a:pPr lvl="1"/>
            <a:r>
              <a:rPr lang="en-GB" dirty="0"/>
              <a:t>D3I pilots with various data sources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(w/Araujo, Boeschoten, et al.)</a:t>
            </a:r>
          </a:p>
          <a:p>
            <a:pPr marL="0" indent="0">
              <a:buNone/>
            </a:pPr>
            <a:r>
              <a:rPr lang="en-GB" dirty="0">
                <a:solidFill>
                  <a:srgbClr val="1BA1E2"/>
                </a:solidFill>
              </a:rPr>
              <a:t>Measurement quality, reliability &amp; validity of DBD </a:t>
            </a:r>
          </a:p>
          <a:p>
            <a:pPr lvl="1"/>
            <a:r>
              <a:rPr lang="en-GB" dirty="0"/>
              <a:t>Algorithmic bias/profiling across platforms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(w/Araujo, Boeschoten, et al.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UvA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) (w/Bach, U Mannheim)</a:t>
            </a:r>
          </a:p>
          <a:p>
            <a:pPr lvl="1"/>
            <a:r>
              <a:rPr lang="en-GB" dirty="0"/>
              <a:t>Interventions based on digital trace data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(w/Van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Woudenberg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, et al. U Rotterdam)</a:t>
            </a:r>
          </a:p>
          <a:p>
            <a:pPr lvl="1"/>
            <a:r>
              <a:rPr lang="en-GB" dirty="0"/>
              <a:t>Book CRC Press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(w/Keusch, Eckman, Guyer)</a:t>
            </a:r>
          </a:p>
          <a:p>
            <a:pPr marL="0" indent="0">
              <a:buNone/>
            </a:pPr>
            <a:r>
              <a:rPr lang="en-GB" dirty="0">
                <a:solidFill>
                  <a:srgbClr val="1BA1E2"/>
                </a:solidFill>
              </a:rPr>
              <a:t>Increasing representation &amp; adherence via UX and app design</a:t>
            </a:r>
          </a:p>
          <a:p>
            <a:pPr lvl="1"/>
            <a:r>
              <a:rPr lang="en-GB" dirty="0"/>
              <a:t>Trusted Smart Surveys: Travel, Budget, Indoor climate, Working conditions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(w/CBS)</a:t>
            </a:r>
          </a:p>
          <a:p>
            <a:pPr lvl="1"/>
            <a:r>
              <a:rPr lang="en-GB" dirty="0"/>
              <a:t>Data donation in official statistics: energy use, receipts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(w/</a:t>
            </a:r>
            <a:r>
              <a:rPr lang="en-GB" i="1" dirty="0" err="1">
                <a:solidFill>
                  <a:schemeClr val="bg2">
                    <a:lumMod val="50000"/>
                  </a:schemeClr>
                </a:solidFill>
              </a:rPr>
              <a:t>Remmerswaal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, Schouten, other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CBS’ers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GB" dirty="0"/>
              <a:t>Feedback effects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(w/</a:t>
            </a:r>
            <a:r>
              <a:rPr lang="en-GB" i="1" dirty="0" err="1">
                <a:solidFill>
                  <a:schemeClr val="bg2">
                    <a:lumMod val="50000"/>
                  </a:schemeClr>
                </a:solidFill>
              </a:rPr>
              <a:t>Rodenburg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, Schouten, </a:t>
            </a:r>
            <a:r>
              <a:rPr lang="en-GB" i="1" dirty="0" err="1">
                <a:solidFill>
                  <a:schemeClr val="bg2">
                    <a:lumMod val="50000"/>
                  </a:schemeClr>
                </a:solidFill>
              </a:rPr>
              <a:t>Remmerswaal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GB" dirty="0"/>
              <a:t>Data quality assessment with Machine Learning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(w/Lugtig)</a:t>
            </a:r>
          </a:p>
          <a:p>
            <a:pPr marL="0" indent="0">
              <a:buNone/>
            </a:pPr>
            <a:r>
              <a:rPr lang="en-US" dirty="0">
                <a:solidFill>
                  <a:srgbClr val="1BA1E2"/>
                </a:solidFill>
              </a:rPr>
              <a:t>Extending traditional d</a:t>
            </a:r>
            <a:r>
              <a:rPr lang="en-DE" dirty="0">
                <a:solidFill>
                  <a:srgbClr val="1BA1E2"/>
                </a:solidFill>
              </a:rPr>
              <a:t>ata collection infrastructures </a:t>
            </a:r>
            <a:endParaRPr lang="en-US" dirty="0">
              <a:solidFill>
                <a:srgbClr val="1BA1E2"/>
              </a:solidFill>
            </a:endParaRPr>
          </a:p>
          <a:p>
            <a:pPr lvl="1"/>
            <a:r>
              <a:rPr lang="en-US" dirty="0"/>
              <a:t>Secure data linkage, informed consent to novel data types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(w/Emery et al.)</a:t>
            </a:r>
          </a:p>
          <a:p>
            <a:pPr marL="0" indent="0">
              <a:buNone/>
            </a:pPr>
            <a:r>
              <a:rPr lang="en-US" dirty="0">
                <a:solidFill>
                  <a:srgbClr val="F09609"/>
                </a:solidFill>
              </a:rPr>
              <a:t>Traditional survey methodology to inform digital data research</a:t>
            </a:r>
          </a:p>
          <a:p>
            <a:pPr lvl="1"/>
            <a:r>
              <a:rPr lang="en-US" dirty="0"/>
              <a:t>Integration of probability &amp; nonprobability sources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(w/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Salvatore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Biffignandi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Sakshaug,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Wisniowski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lvl="1"/>
            <a:r>
              <a:rPr lang="en-US" dirty="0"/>
              <a:t>Nonresponse rates vs. nonresponse bias update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(w/Lugtig, Groves, Peytcheva)</a:t>
            </a:r>
          </a:p>
          <a:p>
            <a:pPr lvl="1"/>
            <a:r>
              <a:rPr lang="en-US" dirty="0"/>
              <a:t>Panel Conditioning &amp; Reactivity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(w/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Krämer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Silber, Bosnjak,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Weiß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)(w/Cernat, Sakshaug)</a:t>
            </a:r>
          </a:p>
          <a:p>
            <a:pPr lvl="1"/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50670-D2F0-D240-91D0-1A81A3E80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A621A-1640-46F8-B5A8-8D2FE84E8537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87AA66-DAD9-40D8-B106-23E69F66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82" y="1626045"/>
            <a:ext cx="653255" cy="678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B1516E-063B-44D5-BE6E-22241BC70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75" y="2574607"/>
            <a:ext cx="936670" cy="604649"/>
          </a:xfrm>
          <a:prstGeom prst="rect">
            <a:avLst/>
          </a:prstGeom>
        </p:spPr>
      </p:pic>
      <p:pic>
        <p:nvPicPr>
          <p:cNvPr id="9" name="Google Shape;366;p46">
            <a:extLst>
              <a:ext uri="{FF2B5EF4-FFF2-40B4-BE49-F238E27FC236}">
                <a16:creationId xmlns:a16="http://schemas.microsoft.com/office/drawing/2014/main" id="{54A001D9-E702-457B-96D6-BDAD6000750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624" y="3499942"/>
            <a:ext cx="1067769" cy="99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8386D6-F997-4955-928C-E865D3A54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546" y="4604083"/>
            <a:ext cx="815927" cy="7688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9DBB74-6D3C-4F44-B301-2F0DC35B02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710" y="5545835"/>
            <a:ext cx="1394980" cy="80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86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>
            <a:normAutofit/>
          </a:bodyPr>
          <a:lstStyle/>
          <a:p>
            <a:r>
              <a:rPr lang="de-DE" sz="4000" dirty="0"/>
              <a:t>Total (Survey) Error &amp; Althoff et al. </a:t>
            </a:r>
          </a:p>
        </p:txBody>
      </p:sp>
      <p:sp>
        <p:nvSpPr>
          <p:cNvPr id="4" name="Rechteck 3"/>
          <p:cNvSpPr/>
          <p:nvPr/>
        </p:nvSpPr>
        <p:spPr>
          <a:xfrm>
            <a:off x="3575720" y="1700808"/>
            <a:ext cx="1584176" cy="432048"/>
          </a:xfrm>
          <a:prstGeom prst="rect">
            <a:avLst/>
          </a:prstGeom>
          <a:solidFill>
            <a:srgbClr val="1BA1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Construct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3575720" y="2564904"/>
            <a:ext cx="1584176" cy="432048"/>
          </a:xfrm>
          <a:prstGeom prst="rect">
            <a:avLst/>
          </a:prstGeom>
          <a:solidFill>
            <a:srgbClr val="1BA1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Measurement</a:t>
            </a:r>
          </a:p>
        </p:txBody>
      </p:sp>
      <p:sp>
        <p:nvSpPr>
          <p:cNvPr id="6" name="Rechteck 5"/>
          <p:cNvSpPr/>
          <p:nvPr/>
        </p:nvSpPr>
        <p:spPr>
          <a:xfrm>
            <a:off x="3575720" y="3429000"/>
            <a:ext cx="1584176" cy="432048"/>
          </a:xfrm>
          <a:prstGeom prst="rect">
            <a:avLst/>
          </a:prstGeom>
          <a:solidFill>
            <a:srgbClr val="1BA1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Response</a:t>
            </a:r>
          </a:p>
        </p:txBody>
      </p:sp>
      <p:sp>
        <p:nvSpPr>
          <p:cNvPr id="7" name="Rechteck 6"/>
          <p:cNvSpPr/>
          <p:nvPr/>
        </p:nvSpPr>
        <p:spPr>
          <a:xfrm>
            <a:off x="3575720" y="4293096"/>
            <a:ext cx="1584176" cy="648072"/>
          </a:xfrm>
          <a:prstGeom prst="rect">
            <a:avLst/>
          </a:prstGeom>
          <a:solidFill>
            <a:srgbClr val="1BA1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Edited</a:t>
            </a:r>
            <a:r>
              <a:rPr lang="de-DE" dirty="0"/>
              <a:t> Response</a:t>
            </a:r>
          </a:p>
        </p:txBody>
      </p:sp>
      <p:sp>
        <p:nvSpPr>
          <p:cNvPr id="9" name="Rechteck 8"/>
          <p:cNvSpPr/>
          <p:nvPr/>
        </p:nvSpPr>
        <p:spPr>
          <a:xfrm>
            <a:off x="5159896" y="5373216"/>
            <a:ext cx="1728192" cy="432048"/>
          </a:xfrm>
          <a:prstGeom prst="rect">
            <a:avLst/>
          </a:prstGeom>
          <a:solidFill>
            <a:srgbClr val="1BA1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Survey </a:t>
            </a:r>
            <a:r>
              <a:rPr lang="de-DE" dirty="0" err="1"/>
              <a:t>Statistic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6960096" y="1700809"/>
            <a:ext cx="1584176" cy="531801"/>
          </a:xfrm>
          <a:prstGeom prst="rect">
            <a:avLst/>
          </a:prstGeom>
          <a:solidFill>
            <a:srgbClr val="1BA1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Target Population</a:t>
            </a:r>
          </a:p>
        </p:txBody>
      </p:sp>
      <p:sp>
        <p:nvSpPr>
          <p:cNvPr id="11" name="Rechteck 10"/>
          <p:cNvSpPr/>
          <p:nvPr/>
        </p:nvSpPr>
        <p:spPr>
          <a:xfrm>
            <a:off x="6960096" y="2438076"/>
            <a:ext cx="1584176" cy="558876"/>
          </a:xfrm>
          <a:prstGeom prst="rect">
            <a:avLst/>
          </a:prstGeom>
          <a:solidFill>
            <a:srgbClr val="1BA1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Sampling Frame</a:t>
            </a:r>
          </a:p>
        </p:txBody>
      </p:sp>
      <p:sp>
        <p:nvSpPr>
          <p:cNvPr id="12" name="Rechteck 11"/>
          <p:cNvSpPr/>
          <p:nvPr/>
        </p:nvSpPr>
        <p:spPr>
          <a:xfrm>
            <a:off x="6960096" y="3212976"/>
            <a:ext cx="1584176" cy="432048"/>
          </a:xfrm>
          <a:prstGeom prst="rect">
            <a:avLst/>
          </a:prstGeom>
          <a:solidFill>
            <a:srgbClr val="1BA1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Sample</a:t>
            </a:r>
          </a:p>
        </p:txBody>
      </p:sp>
      <p:sp>
        <p:nvSpPr>
          <p:cNvPr id="13" name="Rechteck 12"/>
          <p:cNvSpPr/>
          <p:nvPr/>
        </p:nvSpPr>
        <p:spPr>
          <a:xfrm>
            <a:off x="6960096" y="3861048"/>
            <a:ext cx="1584176" cy="432048"/>
          </a:xfrm>
          <a:prstGeom prst="rect">
            <a:avLst/>
          </a:prstGeom>
          <a:solidFill>
            <a:srgbClr val="1BA1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Respondents</a:t>
            </a:r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6960096" y="4581128"/>
            <a:ext cx="1584176" cy="648072"/>
          </a:xfrm>
          <a:prstGeom prst="rect">
            <a:avLst/>
          </a:prstGeom>
          <a:solidFill>
            <a:srgbClr val="1BA1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Postsurvey </a:t>
            </a:r>
            <a:r>
              <a:rPr lang="de-DE" dirty="0" err="1"/>
              <a:t>Adjustments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9527704" y="6185098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(Groves et al. 2004)</a:t>
            </a:r>
          </a:p>
        </p:txBody>
      </p:sp>
      <p:sp>
        <p:nvSpPr>
          <p:cNvPr id="18" name="Pfeil nach unten 17"/>
          <p:cNvSpPr/>
          <p:nvPr/>
        </p:nvSpPr>
        <p:spPr>
          <a:xfrm>
            <a:off x="4295800" y="2132856"/>
            <a:ext cx="144016" cy="432048"/>
          </a:xfrm>
          <a:prstGeom prst="downArrow">
            <a:avLst/>
          </a:prstGeom>
          <a:solidFill>
            <a:srgbClr val="1BA1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 nach unten 19"/>
          <p:cNvSpPr/>
          <p:nvPr/>
        </p:nvSpPr>
        <p:spPr>
          <a:xfrm>
            <a:off x="4295800" y="3017582"/>
            <a:ext cx="144016" cy="432048"/>
          </a:xfrm>
          <a:prstGeom prst="downArrow">
            <a:avLst/>
          </a:prstGeom>
          <a:solidFill>
            <a:srgbClr val="1BA1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 nach unten 20"/>
          <p:cNvSpPr/>
          <p:nvPr/>
        </p:nvSpPr>
        <p:spPr>
          <a:xfrm>
            <a:off x="4313802" y="3861048"/>
            <a:ext cx="144016" cy="432048"/>
          </a:xfrm>
          <a:prstGeom prst="downArrow">
            <a:avLst/>
          </a:prstGeom>
          <a:solidFill>
            <a:srgbClr val="1BA1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 nach unten 21"/>
          <p:cNvSpPr/>
          <p:nvPr/>
        </p:nvSpPr>
        <p:spPr>
          <a:xfrm>
            <a:off x="7680176" y="2232609"/>
            <a:ext cx="144016" cy="216024"/>
          </a:xfrm>
          <a:prstGeom prst="downArrow">
            <a:avLst/>
          </a:prstGeom>
          <a:solidFill>
            <a:srgbClr val="1BA1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 nach unten 22"/>
          <p:cNvSpPr/>
          <p:nvPr/>
        </p:nvSpPr>
        <p:spPr>
          <a:xfrm>
            <a:off x="7680176" y="2996952"/>
            <a:ext cx="144016" cy="216024"/>
          </a:xfrm>
          <a:prstGeom prst="downArrow">
            <a:avLst/>
          </a:prstGeom>
          <a:solidFill>
            <a:srgbClr val="1BA1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 nach unten 23"/>
          <p:cNvSpPr/>
          <p:nvPr/>
        </p:nvSpPr>
        <p:spPr>
          <a:xfrm>
            <a:off x="7680176" y="3679780"/>
            <a:ext cx="144016" cy="216024"/>
          </a:xfrm>
          <a:prstGeom prst="downArrow">
            <a:avLst/>
          </a:prstGeom>
          <a:solidFill>
            <a:srgbClr val="1BA1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Pfeil nach unten 24"/>
          <p:cNvSpPr/>
          <p:nvPr/>
        </p:nvSpPr>
        <p:spPr>
          <a:xfrm>
            <a:off x="7680176" y="4293096"/>
            <a:ext cx="144016" cy="288032"/>
          </a:xfrm>
          <a:prstGeom prst="downArrow">
            <a:avLst/>
          </a:prstGeom>
          <a:solidFill>
            <a:srgbClr val="1BA1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Nach oben gebogener Pfeil 30"/>
          <p:cNvSpPr/>
          <p:nvPr/>
        </p:nvSpPr>
        <p:spPr>
          <a:xfrm rot="5400000" flipV="1">
            <a:off x="7212124" y="5121188"/>
            <a:ext cx="432048" cy="792088"/>
          </a:xfrm>
          <a:prstGeom prst="bentUpArrow">
            <a:avLst>
              <a:gd name="adj1" fmla="val 25000"/>
              <a:gd name="adj2" fmla="val 22905"/>
              <a:gd name="adj3" fmla="val 25000"/>
            </a:avLst>
          </a:prstGeom>
          <a:solidFill>
            <a:srgbClr val="1BA1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Nach oben gebogener Pfeil 31"/>
          <p:cNvSpPr/>
          <p:nvPr/>
        </p:nvSpPr>
        <p:spPr>
          <a:xfrm rot="5400000">
            <a:off x="4340805" y="4986173"/>
            <a:ext cx="720080" cy="774086"/>
          </a:xfrm>
          <a:prstGeom prst="bentUpArrow">
            <a:avLst>
              <a:gd name="adj1" fmla="val 11529"/>
              <a:gd name="adj2" fmla="val 14822"/>
              <a:gd name="adj3" fmla="val 23743"/>
            </a:avLst>
          </a:prstGeom>
          <a:solidFill>
            <a:srgbClr val="1BA1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8256240" y="1988840"/>
            <a:ext cx="1656184" cy="648072"/>
          </a:xfrm>
          <a:prstGeom prst="ellipse">
            <a:avLst/>
          </a:prstGeom>
          <a:solidFill>
            <a:srgbClr val="F096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/>
              <a:t>Coverage</a:t>
            </a:r>
            <a:r>
              <a:rPr lang="de-DE" sz="1400" b="1" dirty="0"/>
              <a:t> Error</a:t>
            </a:r>
          </a:p>
        </p:txBody>
      </p:sp>
      <p:sp>
        <p:nvSpPr>
          <p:cNvPr id="27" name="Ellipse 26"/>
          <p:cNvSpPr/>
          <p:nvPr/>
        </p:nvSpPr>
        <p:spPr>
          <a:xfrm>
            <a:off x="8256240" y="2780928"/>
            <a:ext cx="1656184" cy="648072"/>
          </a:xfrm>
          <a:prstGeom prst="ellipse">
            <a:avLst/>
          </a:prstGeom>
          <a:solidFill>
            <a:srgbClr val="F096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Sampling Error</a:t>
            </a:r>
          </a:p>
        </p:txBody>
      </p:sp>
      <p:sp>
        <p:nvSpPr>
          <p:cNvPr id="29" name="Ellipse 28"/>
          <p:cNvSpPr/>
          <p:nvPr/>
        </p:nvSpPr>
        <p:spPr>
          <a:xfrm>
            <a:off x="8256240" y="3501008"/>
            <a:ext cx="1656184" cy="648072"/>
          </a:xfrm>
          <a:prstGeom prst="ellipse">
            <a:avLst/>
          </a:prstGeom>
          <a:solidFill>
            <a:srgbClr val="F096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/>
              <a:t>Nonresponse</a:t>
            </a:r>
            <a:r>
              <a:rPr lang="de-DE" sz="1400" b="1" dirty="0"/>
              <a:t> Error</a:t>
            </a:r>
          </a:p>
        </p:txBody>
      </p:sp>
      <p:sp>
        <p:nvSpPr>
          <p:cNvPr id="30" name="Ellipse 29"/>
          <p:cNvSpPr/>
          <p:nvPr/>
        </p:nvSpPr>
        <p:spPr>
          <a:xfrm>
            <a:off x="2230234" y="2924944"/>
            <a:ext cx="1777535" cy="648072"/>
          </a:xfrm>
          <a:prstGeom prst="ellipse">
            <a:avLst/>
          </a:prstGeom>
          <a:solidFill>
            <a:srgbClr val="F096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Measurement Error</a:t>
            </a:r>
          </a:p>
        </p:txBody>
      </p:sp>
      <p:sp>
        <p:nvSpPr>
          <p:cNvPr id="37" name="Ellipse 36"/>
          <p:cNvSpPr/>
          <p:nvPr/>
        </p:nvSpPr>
        <p:spPr>
          <a:xfrm>
            <a:off x="2230233" y="3753036"/>
            <a:ext cx="1777535" cy="648072"/>
          </a:xfrm>
          <a:prstGeom prst="ellipse">
            <a:avLst/>
          </a:prstGeom>
          <a:solidFill>
            <a:srgbClr val="F096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Processing Error</a:t>
            </a:r>
          </a:p>
        </p:txBody>
      </p:sp>
      <p:sp>
        <p:nvSpPr>
          <p:cNvPr id="38" name="Ellipse 37"/>
          <p:cNvSpPr/>
          <p:nvPr/>
        </p:nvSpPr>
        <p:spPr>
          <a:xfrm>
            <a:off x="8278906" y="4221088"/>
            <a:ext cx="1633519" cy="648072"/>
          </a:xfrm>
          <a:prstGeom prst="ellipse">
            <a:avLst/>
          </a:prstGeom>
          <a:solidFill>
            <a:srgbClr val="F096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err="1"/>
              <a:t>Adjustment</a:t>
            </a:r>
            <a:r>
              <a:rPr lang="de-DE" sz="1400" b="1" dirty="0"/>
              <a:t> Error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EC4A8-7AD7-44E7-B256-FD69112F7961}"/>
              </a:ext>
            </a:extLst>
          </p:cNvPr>
          <p:cNvSpPr txBox="1"/>
          <p:nvPr/>
        </p:nvSpPr>
        <p:spPr>
          <a:xfrm>
            <a:off x="9996988" y="2066821"/>
            <a:ext cx="242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iPhone users</a:t>
            </a:r>
            <a:endParaRPr lang="nl-NL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1C166F-2730-42F5-911B-589A9F275763}"/>
              </a:ext>
            </a:extLst>
          </p:cNvPr>
          <p:cNvSpPr txBox="1"/>
          <p:nvPr/>
        </p:nvSpPr>
        <p:spPr>
          <a:xfrm>
            <a:off x="10057204" y="3502749"/>
            <a:ext cx="2423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those who downloaded the app</a:t>
            </a:r>
            <a:endParaRPr lang="nl-NL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C22288-E1C6-4378-884B-7D5F7AC476BA}"/>
              </a:ext>
            </a:extLst>
          </p:cNvPr>
          <p:cNvSpPr txBox="1"/>
          <p:nvPr/>
        </p:nvSpPr>
        <p:spPr>
          <a:xfrm>
            <a:off x="10057204" y="2812286"/>
            <a:ext cx="2423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volunteers</a:t>
            </a:r>
            <a:endParaRPr lang="nl-NL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CE8EA1-EA3C-44C4-BC77-97519FB469F4}"/>
              </a:ext>
            </a:extLst>
          </p:cNvPr>
          <p:cNvSpPr txBox="1"/>
          <p:nvPr/>
        </p:nvSpPr>
        <p:spPr>
          <a:xfrm>
            <a:off x="9912424" y="4293096"/>
            <a:ext cx="2423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population characteristics known?</a:t>
            </a:r>
            <a:endParaRPr lang="nl-NL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F1B523-81B0-4A30-AFD8-9E285A16A7B8}"/>
              </a:ext>
            </a:extLst>
          </p:cNvPr>
          <p:cNvSpPr txBox="1"/>
          <p:nvPr/>
        </p:nvSpPr>
        <p:spPr>
          <a:xfrm>
            <a:off x="252460" y="2965733"/>
            <a:ext cx="2423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malfunction/</a:t>
            </a:r>
          </a:p>
          <a:p>
            <a:r>
              <a:rPr lang="en-US" dirty="0"/>
              <a:t>out of power</a:t>
            </a:r>
            <a:endParaRPr lang="nl-NL" dirty="0"/>
          </a:p>
        </p:txBody>
      </p:sp>
      <p:sp>
        <p:nvSpPr>
          <p:cNvPr id="39" name="Ellipse 36">
            <a:extLst>
              <a:ext uri="{FF2B5EF4-FFF2-40B4-BE49-F238E27FC236}">
                <a16:creationId xmlns:a16="http://schemas.microsoft.com/office/drawing/2014/main" id="{78D1A429-C0B9-4492-8BCC-AD38E8B79ABE}"/>
              </a:ext>
            </a:extLst>
          </p:cNvPr>
          <p:cNvSpPr/>
          <p:nvPr/>
        </p:nvSpPr>
        <p:spPr>
          <a:xfrm>
            <a:off x="2207568" y="2035159"/>
            <a:ext cx="1777535" cy="648072"/>
          </a:xfrm>
          <a:prstGeom prst="ellipse">
            <a:avLst/>
          </a:prstGeom>
          <a:solidFill>
            <a:srgbClr val="F096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/>
              <a:t>(In)</a:t>
            </a:r>
            <a:r>
              <a:rPr lang="de-DE" sz="1400" b="1" dirty="0" err="1"/>
              <a:t>validity</a:t>
            </a:r>
            <a:endParaRPr lang="de-DE" sz="1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097DAE-E55B-4EC8-B354-343A7165B1CC}"/>
              </a:ext>
            </a:extLst>
          </p:cNvPr>
          <p:cNvSpPr txBox="1"/>
          <p:nvPr/>
        </p:nvSpPr>
        <p:spPr>
          <a:xfrm>
            <a:off x="445036" y="2005551"/>
            <a:ext cx="2423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 carrying </a:t>
            </a:r>
            <a:br>
              <a:rPr lang="en-US" dirty="0"/>
            </a:br>
            <a:r>
              <a:rPr lang="en-US" dirty="0"/>
              <a:t>patterns</a:t>
            </a:r>
            <a:endParaRPr lang="nl-NL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64109C-7D7F-444F-99D0-5452B9C7082F}"/>
              </a:ext>
            </a:extLst>
          </p:cNvPr>
          <p:cNvSpPr txBox="1"/>
          <p:nvPr/>
        </p:nvSpPr>
        <p:spPr>
          <a:xfrm>
            <a:off x="278403" y="3762306"/>
            <a:ext cx="2423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recognizing activity types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61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3" grpId="0"/>
      <p:bldP spid="34" grpId="0"/>
      <p:bldP spid="35" grpId="0"/>
      <p:bldP spid="36" grpId="0"/>
      <p:bldP spid="40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5"/>
          <p:cNvSpPr txBox="1">
            <a:spLocks noGrp="1"/>
          </p:cNvSpPr>
          <p:nvPr>
            <p:ph type="title"/>
          </p:nvPr>
        </p:nvSpPr>
        <p:spPr>
          <a:xfrm>
            <a:off x="415600" y="344239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dirty="0"/>
              <a:t>Can we study job search and work behavior of marginalized job seekers?</a:t>
            </a:r>
            <a:endParaRPr dirty="0"/>
          </a:p>
        </p:txBody>
      </p:sp>
      <p:sp>
        <p:nvSpPr>
          <p:cNvPr id="629" name="Google Shape;629;p75"/>
          <p:cNvSpPr txBox="1">
            <a:spLocks noGrp="1"/>
          </p:cNvSpPr>
          <p:nvPr>
            <p:ph type="body" idx="1"/>
          </p:nvPr>
        </p:nvSpPr>
        <p:spPr>
          <a:xfrm>
            <a:off x="7158932" y="1808570"/>
            <a:ext cx="4869068" cy="441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400" dirty="0"/>
              <a:t>133 parolees (RR 89%)</a:t>
            </a:r>
          </a:p>
          <a:p>
            <a:pPr>
              <a:lnSpc>
                <a:spcPct val="115000"/>
              </a:lnSpc>
            </a:pPr>
            <a:r>
              <a:rPr lang="en" sz="2400" dirty="0"/>
              <a:t>Geolocation, calls &amp; texts, EMA</a:t>
            </a:r>
          </a:p>
          <a:p>
            <a:pPr>
              <a:lnSpc>
                <a:spcPct val="115000"/>
              </a:lnSpc>
            </a:pPr>
            <a:r>
              <a:rPr lang="en" sz="2400" dirty="0"/>
              <a:t>Spatial mismatch: low-skilled, nonwhite job seekers within central cities, job opportunities in outlying areas</a:t>
            </a:r>
            <a:endParaRPr sz="2400" dirty="0"/>
          </a:p>
          <a:p>
            <a:pPr>
              <a:lnSpc>
                <a:spcPct val="115000"/>
              </a:lnSpc>
            </a:pPr>
            <a:r>
              <a:rPr lang="en" sz="2400" dirty="0"/>
              <a:t>Residential mismatch lengthens time to employment</a:t>
            </a:r>
          </a:p>
          <a:p>
            <a:pPr>
              <a:lnSpc>
                <a:spcPct val="115000"/>
              </a:lnSpc>
            </a:pPr>
            <a:r>
              <a:rPr lang="en" sz="2400" dirty="0"/>
              <a:t>Mobility can compensate for residential deficits</a:t>
            </a:r>
            <a:endParaRPr sz="2400" dirty="0"/>
          </a:p>
        </p:txBody>
      </p:sp>
      <p:sp>
        <p:nvSpPr>
          <p:cNvPr id="630" name="Google Shape;630;p7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pic>
        <p:nvPicPr>
          <p:cNvPr id="631" name="Google Shape;631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600" y="1808570"/>
            <a:ext cx="3565288" cy="44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2723" y="1799690"/>
            <a:ext cx="3592964" cy="4413617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75"/>
          <p:cNvSpPr txBox="1"/>
          <p:nvPr/>
        </p:nvSpPr>
        <p:spPr>
          <a:xfrm>
            <a:off x="229622" y="6222170"/>
            <a:ext cx="3565288" cy="319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Job openings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75"/>
          <p:cNvSpPr txBox="1"/>
          <p:nvPr/>
        </p:nvSpPr>
        <p:spPr>
          <a:xfrm>
            <a:off x="3565968" y="6077197"/>
            <a:ext cx="3448524" cy="665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Daytime locations of parolees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F9845D-F83D-AA4D-A57C-BEBE590B040D}"/>
              </a:ext>
            </a:extLst>
          </p:cNvPr>
          <p:cNvSpPr/>
          <p:nvPr/>
        </p:nvSpPr>
        <p:spPr>
          <a:xfrm>
            <a:off x="8650152" y="6398481"/>
            <a:ext cx="3377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GB" dirty="0"/>
              <a:t>(</a:t>
            </a:r>
            <a:r>
              <a:rPr lang="en-GB" dirty="0" err="1"/>
              <a:t>Sugie</a:t>
            </a:r>
            <a:r>
              <a:rPr lang="en-GB" dirty="0"/>
              <a:t> 2018; </a:t>
            </a:r>
            <a:r>
              <a:rPr lang="en-GB" dirty="0" err="1"/>
              <a:t>Sugie</a:t>
            </a:r>
            <a:r>
              <a:rPr lang="en-GB" dirty="0"/>
              <a:t> and Lens 2017)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22363EC-569C-4B4A-ACE9-48A20EA3B209}"/>
              </a:ext>
            </a:extLst>
          </p:cNvPr>
          <p:cNvSpPr/>
          <p:nvPr/>
        </p:nvSpPr>
        <p:spPr>
          <a:xfrm>
            <a:off x="2375210" y="2408229"/>
            <a:ext cx="1190758" cy="1427356"/>
          </a:xfrm>
          <a:prstGeom prst="ellipse">
            <a:avLst/>
          </a:prstGeom>
          <a:noFill/>
          <a:ln w="28575">
            <a:solidFill>
              <a:srgbClr val="F096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E9F858-8CAB-45FE-B1BB-1DC93C204426}"/>
              </a:ext>
            </a:extLst>
          </p:cNvPr>
          <p:cNvSpPr/>
          <p:nvPr/>
        </p:nvSpPr>
        <p:spPr>
          <a:xfrm>
            <a:off x="5157123" y="2144693"/>
            <a:ext cx="1445968" cy="1561170"/>
          </a:xfrm>
          <a:prstGeom prst="ellipse">
            <a:avLst/>
          </a:prstGeom>
          <a:noFill/>
          <a:ln w="28575">
            <a:solidFill>
              <a:srgbClr val="F096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44A784-4934-4F1C-9483-F017075C138B}"/>
              </a:ext>
            </a:extLst>
          </p:cNvPr>
          <p:cNvSpPr/>
          <p:nvPr/>
        </p:nvSpPr>
        <p:spPr>
          <a:xfrm>
            <a:off x="1537079" y="3844448"/>
            <a:ext cx="979864" cy="1009927"/>
          </a:xfrm>
          <a:prstGeom prst="ellipse">
            <a:avLst/>
          </a:prstGeom>
          <a:noFill/>
          <a:ln w="28575">
            <a:solidFill>
              <a:srgbClr val="F096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8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BED8A-3731-43C8-BA3B-E05A3C45C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6" y="2766218"/>
            <a:ext cx="10786753" cy="1325563"/>
          </a:xfrm>
        </p:spPr>
        <p:txBody>
          <a:bodyPr/>
          <a:lstStyle/>
          <a:p>
            <a:r>
              <a:rPr lang="en-US" dirty="0"/>
              <a:t>Bridging the gap between surveys and Big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285B3-7E1A-4195-B508-A7A36CF5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EC294-8F72-4196-B88D-02A6C0F534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57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AAA73-6277-4019-8350-ADA009EBD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9118"/>
          </a:xfrm>
        </p:spPr>
        <p:txBody>
          <a:bodyPr/>
          <a:lstStyle/>
          <a:p>
            <a:r>
              <a:rPr lang="en-US" dirty="0"/>
              <a:t>“Designed Big Data”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35341-BF92-48F8-AC0B-389210556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28" y="1154244"/>
            <a:ext cx="9505582" cy="5037597"/>
          </a:xfrm>
          <a:prstGeom prst="rect">
            <a:avLst/>
          </a:prstGeom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B7B51-A43A-49F5-8174-473C49DEC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60321-13DC-4612-986C-52283B459813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806CD-ABB2-0744-8DD4-EEE5E21B1578}"/>
              </a:ext>
            </a:extLst>
          </p:cNvPr>
          <p:cNvSpPr txBox="1"/>
          <p:nvPr/>
        </p:nvSpPr>
        <p:spPr>
          <a:xfrm>
            <a:off x="1577774" y="4581909"/>
            <a:ext cx="192578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a</a:t>
            </a:r>
            <a:r>
              <a:rPr lang="en-DE" sz="22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DE" sz="22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Sampling frame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1F145C-724B-4670-BCCC-57D851548970}"/>
              </a:ext>
            </a:extLst>
          </p:cNvPr>
          <p:cNvSpPr/>
          <p:nvPr/>
        </p:nvSpPr>
        <p:spPr>
          <a:xfrm>
            <a:off x="6234545" y="910417"/>
            <a:ext cx="2101933" cy="4225490"/>
          </a:xfrm>
          <a:prstGeom prst="roundRect">
            <a:avLst/>
          </a:prstGeom>
          <a:noFill/>
          <a:ln w="53975" cap="rnd" cmpd="tri">
            <a:prstDash val="sysDot"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2101933"/>
                      <a:gd name="connsiteY0" fmla="*/ 350329 h 4225490"/>
                      <a:gd name="connsiteX1" fmla="*/ 350329 w 2101933"/>
                      <a:gd name="connsiteY1" fmla="*/ 0 h 4225490"/>
                      <a:gd name="connsiteX2" fmla="*/ 845446 w 2101933"/>
                      <a:gd name="connsiteY2" fmla="*/ 0 h 4225490"/>
                      <a:gd name="connsiteX3" fmla="*/ 1298525 w 2101933"/>
                      <a:gd name="connsiteY3" fmla="*/ 0 h 4225490"/>
                      <a:gd name="connsiteX4" fmla="*/ 1751604 w 2101933"/>
                      <a:gd name="connsiteY4" fmla="*/ 0 h 4225490"/>
                      <a:gd name="connsiteX5" fmla="*/ 2101933 w 2101933"/>
                      <a:gd name="connsiteY5" fmla="*/ 350329 h 4225490"/>
                      <a:gd name="connsiteX6" fmla="*/ 2101933 w 2101933"/>
                      <a:gd name="connsiteY6" fmla="*/ 867304 h 4225490"/>
                      <a:gd name="connsiteX7" fmla="*/ 2101933 w 2101933"/>
                      <a:gd name="connsiteY7" fmla="*/ 1384280 h 4225490"/>
                      <a:gd name="connsiteX8" fmla="*/ 2101933 w 2101933"/>
                      <a:gd name="connsiteY8" fmla="*/ 2042248 h 4225490"/>
                      <a:gd name="connsiteX9" fmla="*/ 2101933 w 2101933"/>
                      <a:gd name="connsiteY9" fmla="*/ 2523975 h 4225490"/>
                      <a:gd name="connsiteX10" fmla="*/ 2101933 w 2101933"/>
                      <a:gd name="connsiteY10" fmla="*/ 3111447 h 4225490"/>
                      <a:gd name="connsiteX11" fmla="*/ 2101933 w 2101933"/>
                      <a:gd name="connsiteY11" fmla="*/ 3875161 h 4225490"/>
                      <a:gd name="connsiteX12" fmla="*/ 1751604 w 2101933"/>
                      <a:gd name="connsiteY12" fmla="*/ 4225490 h 4225490"/>
                      <a:gd name="connsiteX13" fmla="*/ 1284512 w 2101933"/>
                      <a:gd name="connsiteY13" fmla="*/ 4225490 h 4225490"/>
                      <a:gd name="connsiteX14" fmla="*/ 845446 w 2101933"/>
                      <a:gd name="connsiteY14" fmla="*/ 4225490 h 4225490"/>
                      <a:gd name="connsiteX15" fmla="*/ 350329 w 2101933"/>
                      <a:gd name="connsiteY15" fmla="*/ 4225490 h 4225490"/>
                      <a:gd name="connsiteX16" fmla="*/ 0 w 2101933"/>
                      <a:gd name="connsiteY16" fmla="*/ 3875161 h 4225490"/>
                      <a:gd name="connsiteX17" fmla="*/ 0 w 2101933"/>
                      <a:gd name="connsiteY17" fmla="*/ 3252441 h 4225490"/>
                      <a:gd name="connsiteX18" fmla="*/ 0 w 2101933"/>
                      <a:gd name="connsiteY18" fmla="*/ 2735465 h 4225490"/>
                      <a:gd name="connsiteX19" fmla="*/ 0 w 2101933"/>
                      <a:gd name="connsiteY19" fmla="*/ 2077497 h 4225490"/>
                      <a:gd name="connsiteX20" fmla="*/ 0 w 2101933"/>
                      <a:gd name="connsiteY20" fmla="*/ 1490025 h 4225490"/>
                      <a:gd name="connsiteX21" fmla="*/ 0 w 2101933"/>
                      <a:gd name="connsiteY21" fmla="*/ 973049 h 4225490"/>
                      <a:gd name="connsiteX22" fmla="*/ 0 w 2101933"/>
                      <a:gd name="connsiteY22" fmla="*/ 350329 h 4225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2101933" h="4225490" extrusionOk="0">
                        <a:moveTo>
                          <a:pt x="0" y="350329"/>
                        </a:moveTo>
                        <a:cubicBezTo>
                          <a:pt x="-25728" y="140979"/>
                          <a:pt x="126115" y="11535"/>
                          <a:pt x="350329" y="0"/>
                        </a:cubicBezTo>
                        <a:cubicBezTo>
                          <a:pt x="560672" y="-8448"/>
                          <a:pt x="702676" y="7574"/>
                          <a:pt x="845446" y="0"/>
                        </a:cubicBezTo>
                        <a:cubicBezTo>
                          <a:pt x="988216" y="-7574"/>
                          <a:pt x="1177099" y="40315"/>
                          <a:pt x="1298525" y="0"/>
                        </a:cubicBezTo>
                        <a:cubicBezTo>
                          <a:pt x="1419951" y="-40315"/>
                          <a:pt x="1612751" y="2250"/>
                          <a:pt x="1751604" y="0"/>
                        </a:cubicBezTo>
                        <a:cubicBezTo>
                          <a:pt x="1933313" y="-37917"/>
                          <a:pt x="2110167" y="126379"/>
                          <a:pt x="2101933" y="350329"/>
                        </a:cubicBezTo>
                        <a:cubicBezTo>
                          <a:pt x="2123438" y="517546"/>
                          <a:pt x="2046935" y="719592"/>
                          <a:pt x="2101933" y="867304"/>
                        </a:cubicBezTo>
                        <a:cubicBezTo>
                          <a:pt x="2156931" y="1015016"/>
                          <a:pt x="2061605" y="1181511"/>
                          <a:pt x="2101933" y="1384280"/>
                        </a:cubicBezTo>
                        <a:cubicBezTo>
                          <a:pt x="2142261" y="1587049"/>
                          <a:pt x="2058174" y="1909339"/>
                          <a:pt x="2101933" y="2042248"/>
                        </a:cubicBezTo>
                        <a:cubicBezTo>
                          <a:pt x="2145692" y="2175157"/>
                          <a:pt x="2076583" y="2331160"/>
                          <a:pt x="2101933" y="2523975"/>
                        </a:cubicBezTo>
                        <a:cubicBezTo>
                          <a:pt x="2127283" y="2716790"/>
                          <a:pt x="2080559" y="2950925"/>
                          <a:pt x="2101933" y="3111447"/>
                        </a:cubicBezTo>
                        <a:cubicBezTo>
                          <a:pt x="2123307" y="3271969"/>
                          <a:pt x="2056905" y="3550866"/>
                          <a:pt x="2101933" y="3875161"/>
                        </a:cubicBezTo>
                        <a:cubicBezTo>
                          <a:pt x="2137370" y="4033625"/>
                          <a:pt x="1992085" y="4195184"/>
                          <a:pt x="1751604" y="4225490"/>
                        </a:cubicBezTo>
                        <a:cubicBezTo>
                          <a:pt x="1628599" y="4233766"/>
                          <a:pt x="1441576" y="4177276"/>
                          <a:pt x="1284512" y="4225490"/>
                        </a:cubicBezTo>
                        <a:cubicBezTo>
                          <a:pt x="1127448" y="4273704"/>
                          <a:pt x="1029964" y="4197856"/>
                          <a:pt x="845446" y="4225490"/>
                        </a:cubicBezTo>
                        <a:cubicBezTo>
                          <a:pt x="660928" y="4253124"/>
                          <a:pt x="533670" y="4176907"/>
                          <a:pt x="350329" y="4225490"/>
                        </a:cubicBezTo>
                        <a:cubicBezTo>
                          <a:pt x="142820" y="4196895"/>
                          <a:pt x="2469" y="4035239"/>
                          <a:pt x="0" y="3875161"/>
                        </a:cubicBezTo>
                        <a:cubicBezTo>
                          <a:pt x="-28903" y="3606778"/>
                          <a:pt x="34089" y="3535551"/>
                          <a:pt x="0" y="3252441"/>
                        </a:cubicBezTo>
                        <a:cubicBezTo>
                          <a:pt x="-34089" y="2969331"/>
                          <a:pt x="50018" y="2844976"/>
                          <a:pt x="0" y="2735465"/>
                        </a:cubicBezTo>
                        <a:cubicBezTo>
                          <a:pt x="-50018" y="2625954"/>
                          <a:pt x="33741" y="2303176"/>
                          <a:pt x="0" y="2077497"/>
                        </a:cubicBezTo>
                        <a:cubicBezTo>
                          <a:pt x="-33741" y="1851818"/>
                          <a:pt x="58024" y="1665003"/>
                          <a:pt x="0" y="1490025"/>
                        </a:cubicBezTo>
                        <a:cubicBezTo>
                          <a:pt x="-58024" y="1315047"/>
                          <a:pt x="39916" y="1201462"/>
                          <a:pt x="0" y="973049"/>
                        </a:cubicBezTo>
                        <a:cubicBezTo>
                          <a:pt x="-39916" y="744636"/>
                          <a:pt x="37965" y="569584"/>
                          <a:pt x="0" y="35032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6079A9-50B0-7C4A-BAE6-9D49768E8923}"/>
              </a:ext>
            </a:extLst>
          </p:cNvPr>
          <p:cNvSpPr txBox="1"/>
          <p:nvPr/>
        </p:nvSpPr>
        <p:spPr>
          <a:xfrm>
            <a:off x="10089019" y="6538912"/>
            <a:ext cx="2102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(Struminskaya et al. 2020)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63AA762-3527-6843-8F4F-5316EAE778DB}"/>
              </a:ext>
            </a:extLst>
          </p:cNvPr>
          <p:cNvSpPr/>
          <p:nvPr/>
        </p:nvSpPr>
        <p:spPr>
          <a:xfrm>
            <a:off x="2371241" y="1154244"/>
            <a:ext cx="7717778" cy="10310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860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BED8A-3731-43C8-BA3B-E05A3C45C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47" y="2766218"/>
            <a:ext cx="10515600" cy="1325563"/>
          </a:xfrm>
        </p:spPr>
        <p:txBody>
          <a:bodyPr/>
          <a:lstStyle/>
          <a:p>
            <a:r>
              <a:rPr lang="en-US" dirty="0"/>
              <a:t>What are the mechanisms of WTS and sharing of app, sensor, and digital trace data?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285B3-7E1A-4195-B508-A7A36CF5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EC294-8F72-4196-B88D-02A6C0F534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326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3095</Words>
  <Application>Microsoft Macintosh PowerPoint</Application>
  <PresentationFormat>Breedbeeld</PresentationFormat>
  <Paragraphs>498</Paragraphs>
  <Slides>47</Slides>
  <Notes>14</Notes>
  <HiddenSlides>2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47</vt:i4>
      </vt:variant>
    </vt:vector>
  </HeadingPairs>
  <TitlesOfParts>
    <vt:vector size="52" baseType="lpstr">
      <vt:lpstr>Arial</vt:lpstr>
      <vt:lpstr>Arial</vt:lpstr>
      <vt:lpstr>Calibri</vt:lpstr>
      <vt:lpstr>Calibri Light</vt:lpstr>
      <vt:lpstr>Office Theme</vt:lpstr>
      <vt:lpstr>Designed Big Data:  Blending Surveys and Digital Trace Data</vt:lpstr>
      <vt:lpstr>Short introduction</vt:lpstr>
      <vt:lpstr>Problem</vt:lpstr>
      <vt:lpstr>Can we study physical activity using passive data?</vt:lpstr>
      <vt:lpstr>Total (Survey) Error &amp; Althoff et al. </vt:lpstr>
      <vt:lpstr>Can we study job search and work behavior of marginalized job seekers?</vt:lpstr>
      <vt:lpstr>Bridging the gap between surveys and Big Data</vt:lpstr>
      <vt:lpstr>“Designed Big Data”</vt:lpstr>
      <vt:lpstr>What are the mechanisms of WTS and sharing of app, sensor, and digital trace data?</vt:lpstr>
      <vt:lpstr>PowerPoint-presentatie</vt:lpstr>
      <vt:lpstr>PowerPoint-presentatie</vt:lpstr>
      <vt:lpstr>Implementation (Struminskaya et al. 2021)</vt:lpstr>
      <vt:lpstr>PowerPoint-presentatie</vt:lpstr>
      <vt:lpstr>Willingness and actual sharing (Dutch cross-section)</vt:lpstr>
      <vt:lpstr>Hypothetical willingness &amp; Order effects</vt:lpstr>
      <vt:lpstr>Willingness mechanisms </vt:lpstr>
      <vt:lpstr>Willingness mechanisms </vt:lpstr>
      <vt:lpstr>Concern by Type of Collected Data</vt:lpstr>
      <vt:lpstr>Summary (so far)</vt:lpstr>
      <vt:lpstr>How much does nonparticipation matter?</vt:lpstr>
      <vt:lpstr>Nonresponse vs. nonparticipation bias</vt:lpstr>
      <vt:lpstr>PowerPoint-presentatie</vt:lpstr>
      <vt:lpstr>PowerPoint-presentatie</vt:lpstr>
      <vt:lpstr>PowerPoint-presentatie</vt:lpstr>
      <vt:lpstr>Does this hold for digital traces?</vt:lpstr>
      <vt:lpstr>Selectivity in donation of social media data</vt:lpstr>
      <vt:lpstr>Privacy (again) and loyalty (again) are key</vt:lpstr>
      <vt:lpstr>Giving agency to participants</vt:lpstr>
      <vt:lpstr>Privacy-preserving Data Donation Workflow </vt:lpstr>
      <vt:lpstr>Digital Data Donation Infrastructure (D3I)</vt:lpstr>
      <vt:lpstr>Google Location History Data Donation</vt:lpstr>
      <vt:lpstr>Google Location History Data Donation</vt:lpstr>
      <vt:lpstr>Google Location History Data Donation</vt:lpstr>
      <vt:lpstr>Google Location History Data Donation</vt:lpstr>
      <vt:lpstr>Incentive &amp; visualization </vt:lpstr>
      <vt:lpstr>Understanding the consent request </vt:lpstr>
      <vt:lpstr>Understanding the consent request </vt:lpstr>
      <vt:lpstr>Respondents’ agency in app-based surveys</vt:lpstr>
      <vt:lpstr>Research agenda</vt:lpstr>
      <vt:lpstr>Some final bits</vt:lpstr>
      <vt:lpstr>Acknowledgements</vt:lpstr>
      <vt:lpstr>Thank you!</vt:lpstr>
      <vt:lpstr>Sensor measurements in context: What are people’s living conditions?</vt:lpstr>
      <vt:lpstr>App data compared to web diary self-report (ODiN)</vt:lpstr>
      <vt:lpstr>PowerPoint-presentatie</vt:lpstr>
      <vt:lpstr>PowerPoint-presentatie</vt:lpstr>
      <vt:lpstr>Research agenda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privacy concerns and technological skills in smartphone (passive) data collection</dc:title>
  <dc:creator>Struminskaya, B. (Bella)</dc:creator>
  <cp:lastModifiedBy>Lugtig, P.J. (Peter)</cp:lastModifiedBy>
  <cp:revision>370</cp:revision>
  <cp:lastPrinted>2022-12-04T20:37:47Z</cp:lastPrinted>
  <dcterms:created xsi:type="dcterms:W3CDTF">2019-10-16T15:32:41Z</dcterms:created>
  <dcterms:modified xsi:type="dcterms:W3CDTF">2022-12-04T20:38:10Z</dcterms:modified>
</cp:coreProperties>
</file>